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48"/>
  </p:notesMasterIdLst>
  <p:handoutMasterIdLst>
    <p:handoutMasterId r:id="rId49"/>
  </p:handoutMasterIdLst>
  <p:sldIdLst>
    <p:sldId id="257" r:id="rId3"/>
    <p:sldId id="281" r:id="rId4"/>
    <p:sldId id="282" r:id="rId5"/>
    <p:sldId id="311" r:id="rId6"/>
    <p:sldId id="312" r:id="rId7"/>
    <p:sldId id="313" r:id="rId8"/>
    <p:sldId id="336" r:id="rId9"/>
    <p:sldId id="314" r:id="rId10"/>
    <p:sldId id="304" r:id="rId11"/>
    <p:sldId id="283" r:id="rId12"/>
    <p:sldId id="320" r:id="rId13"/>
    <p:sldId id="321" r:id="rId14"/>
    <p:sldId id="322" r:id="rId15"/>
    <p:sldId id="323" r:id="rId16"/>
    <p:sldId id="317" r:id="rId17"/>
    <p:sldId id="324" r:id="rId18"/>
    <p:sldId id="325" r:id="rId19"/>
    <p:sldId id="326" r:id="rId20"/>
    <p:sldId id="285" r:id="rId21"/>
    <p:sldId id="297" r:id="rId22"/>
    <p:sldId id="286" r:id="rId23"/>
    <p:sldId id="296" r:id="rId24"/>
    <p:sldId id="301" r:id="rId25"/>
    <p:sldId id="302" r:id="rId26"/>
    <p:sldId id="284" r:id="rId27"/>
    <p:sldId id="294" r:id="rId28"/>
    <p:sldId id="295" r:id="rId29"/>
    <p:sldId id="298" r:id="rId30"/>
    <p:sldId id="299" r:id="rId31"/>
    <p:sldId id="300" r:id="rId32"/>
    <p:sldId id="305" r:id="rId33"/>
    <p:sldId id="308" r:id="rId34"/>
    <p:sldId id="309" r:id="rId35"/>
    <p:sldId id="310" r:id="rId36"/>
    <p:sldId id="315" r:id="rId37"/>
    <p:sldId id="316" r:id="rId38"/>
    <p:sldId id="318" r:id="rId39"/>
    <p:sldId id="327" r:id="rId40"/>
    <p:sldId id="328" r:id="rId41"/>
    <p:sldId id="329" r:id="rId42"/>
    <p:sldId id="331" r:id="rId43"/>
    <p:sldId id="332" r:id="rId44"/>
    <p:sldId id="333" r:id="rId45"/>
    <p:sldId id="335" r:id="rId46"/>
    <p:sldId id="293" r:id="rId4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829B"/>
    <a:srgbClr val="00FF00"/>
    <a:srgbClr val="9966FF"/>
    <a:srgbClr val="FCE50A"/>
    <a:srgbClr val="FEF808"/>
    <a:srgbClr val="213652"/>
    <a:srgbClr val="FFFFFF"/>
    <a:srgbClr val="CC99FF"/>
    <a:srgbClr val="8BD2E9"/>
    <a:srgbClr val="D1EE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9FE58-795A-421C-A4D8-A14FA3C52727}" v="6264" dt="2022-06-28T08:37:48.937"/>
    <p1510:client id="{18BC4D8A-C73E-4FE6-96C9-0C2A9F808C84}" v="68" dt="2022-06-27T16:53:40.545"/>
    <p1510:client id="{77B0E525-44AC-6020-FC19-146FD4FFC944}" v="426" dt="2022-06-27T09:20:36.942"/>
    <p1510:client id="{96E99D6B-B862-CC34-800F-D33030F06EC2}" v="7" dt="2022-06-27T21:25:29.145"/>
    <p1510:client id="{D91E3ABB-0661-4066-9622-8AE058E74E8C}" v="78" dt="2022-06-28T08:33:27.620"/>
    <p1510:client id="{DDD0A79B-5977-4CDD-BF69-05AC044FB7A4}" v="66" dt="2022-06-28T08:37:45.812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7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3A1D5DA-D02B-C5D6-07A7-B8A94B9BFD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1A166CF-029C-5E6E-532F-A8F41B23D3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AB2EE-FD08-4C16-A61F-966D972DCF38}" type="datetimeFigureOut">
              <a:rPr lang="it-IT" smtClean="0"/>
              <a:t>30/12/2022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5633CA-E8F2-675D-4C94-B1211A724F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49E093-A3C5-451D-479A-80A65EEE45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113BA-ABE3-49AF-86EF-EE97BC15D2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954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3398-8D04-4644-B3A4-68D69D05082D}" type="datetimeFigureOut">
              <a:rPr lang="it-IT" smtClean="0"/>
              <a:t>30/12/2022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7DE44-3EBE-47B3-9221-A4BBA3B720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0788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F9D3E79-864D-D6D8-D5B6-7F5C30260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6735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FB8FAB-63C1-9A35-20B2-8BD56F80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2415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058C93-0BE3-87E8-7B3D-0B06AFB2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247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D5E557-B274-EB00-DBF5-BA5322875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397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3CF90B-A517-DB75-EB0E-834112100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511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7F9E1C-DA74-25F4-AF9F-1386D2572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5492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CE15858-7520-C342-6117-ADC20664D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829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072D3C8-E436-31D1-3E0B-450CB12F06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F9128A-0890-BBF9-7AF2-BD0D73D5F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510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B4DC4DF-B2E2-7265-C534-B3A7C44DE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87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CDEB67-BB2F-8000-6937-734663D2E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136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B4282F1-00A1-2487-0024-98214B5EB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142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B5D4FC3-570D-02F6-DA8B-CE913FCED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26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66400DE-08CD-7234-3A06-2E1820D27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29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4615BE-E7A3-C0C5-DE21-A062C1136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374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424E7B-61A1-76C5-8E5F-B921778D2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5414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769EDF-1DD5-F616-ECA4-B3A0DCF26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710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877831-FA53-F3DF-93AC-F2A2C9361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739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B38B4E-5640-19DA-A72D-7935EF048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2200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30B1B6-CB94-343A-2FD7-DE51FFADD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DE44-3EBE-47B3-9221-A4BBA3B7203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732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70C361-7D91-4F25-AB18-5BFAF6C58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7B78F78-4B70-4ACC-AFF7-77CE531BF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63F6F4-89B5-47D3-A4B3-0354D574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EE9038-47E0-48BF-A8B3-D8B60B1EE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D27D6-1F6F-42E4-8B76-0D60C779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25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951B2D-1838-40D2-9911-92C7F90C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5BA58CD-D06E-4F1A-ABEE-3B581C129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BEB20A-FFDC-4AAE-ADF5-77B2B79D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4FE4B1-5A3F-40BB-9FDD-C8A9DF52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D78294-6A4E-47C3-95D9-B8735F86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54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1EA5F1-EECB-441C-B6E3-377646469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68C0CE9-EE22-4D64-9F3C-06834A3E8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1055AF-C63A-486F-9526-48EC555BF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EFD1D5-19C5-4658-87D2-B99D22EB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9BF629-F7F9-4DF8-BAB7-5403A2CF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511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1" b="2733"/>
          <a:stretch/>
        </p:blipFill>
        <p:spPr>
          <a:xfrm>
            <a:off x="-1" y="6226218"/>
            <a:ext cx="12191999" cy="631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6" r="782"/>
          <a:stretch/>
        </p:blipFill>
        <p:spPr>
          <a:xfrm>
            <a:off x="0" y="0"/>
            <a:ext cx="12191999" cy="1023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" y="6267469"/>
            <a:ext cx="3083718" cy="551728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013988" y="6359546"/>
            <a:ext cx="965887" cy="365125"/>
          </a:xfrm>
        </p:spPr>
        <p:txBody>
          <a:bodyPr/>
          <a:lstStyle>
            <a:lvl1pPr>
              <a:defRPr sz="1600" b="1" i="0" baseline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DCE09022-C08B-4F34-B9F0-43AC160DA04C}" type="slidenum">
              <a:rPr lang="it-IT" smtClean="0"/>
              <a:pPr/>
              <a:t>‹N›</a:t>
            </a:fld>
            <a:r>
              <a:rPr lang="it-IT"/>
              <a:t>/XX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05355" y="90617"/>
            <a:ext cx="6971271" cy="543697"/>
          </a:xfrm>
        </p:spPr>
        <p:txBody>
          <a:bodyPr>
            <a:normAutofit/>
          </a:bodyPr>
          <a:lstStyle>
            <a:lvl1pPr>
              <a:defRPr sz="2800" b="1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931783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70C361-7D91-4F25-AB18-5BFAF6C58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7B78F78-4B70-4ACC-AFF7-77CE531BF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63F6F4-89B5-47D3-A4B3-0354D574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EE9038-47E0-48BF-A8B3-D8B60B1EE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D27D6-1F6F-42E4-8B76-0D60C779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615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1BB5EE-FAF1-454A-9D6D-A0285953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1C51BF-A650-4E25-9143-83CB97D8D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26F93A-2072-47B9-A10E-2007A46A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A16192-7E10-4335-8B90-ED97F67E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2A5FB1-5B18-4F7D-805E-B9DD3592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9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9327E-C1F9-48AE-A096-48F03A32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213B37-305E-4895-B47E-100D9A4C1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6828C1-1F80-4580-B0EB-F82EEE63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8CA868-1436-4A27-860F-105BF83B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3084E7-8704-4664-8F59-68D7DFC0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394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9AF7C3-009B-4AE2-8D95-842EA951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3A052A-88E8-44A7-B276-1B37864F6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D288C4-D53B-491F-A78D-F16C242F7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8A6EF4-603F-49C1-8953-BE72CE20A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5A47F4-FD62-4705-8205-2F5EED80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2C58A3F-47F3-45B4-9CE6-DDA23659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281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74F5B-4F5A-445F-9E1B-BC6279F2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EA3B59-F9E5-4F58-9D04-1CB39CA3B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2A964A-6F56-40D0-A84C-AE71CEA49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6427DCD-946A-4859-9760-A767FF748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9C0C96-B23A-4E40-98FE-0550C13F9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1B3C8EB-3D74-471C-8DE9-4243C19A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BF919AA-D52C-4A44-BC38-255FB1D6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0F128AE-C9D6-437E-B129-53E5EE72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6160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D722D-5076-434F-B8B2-EFB18D0D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8453C71-84CB-444B-AF58-9AFA23CC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602A15-080C-4814-A539-E1263899B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3F0935-142C-4A2C-9C9A-E92E1EEE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704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30FF78F-685E-4C90-8B49-63A79E00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1EFC2F7-EC0C-4BB6-A179-CA1220E9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00B547-0381-4F1F-B79F-84047F7E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58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1BB5EE-FAF1-454A-9D6D-A0285953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1C51BF-A650-4E25-9143-83CB97D8D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26F93A-2072-47B9-A10E-2007A46A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A16192-7E10-4335-8B90-ED97F67E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2A5FB1-5B18-4F7D-805E-B9DD3592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1946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5113D-2F76-4533-96CA-233CCE8C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D3E4CB-2340-4C09-9100-713D0BAE9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FD3030-F87F-4CAA-AAD9-1AA3E3F0B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21F11D-F97A-4307-84B9-0AC19C20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DC621B7-D90D-4272-A33B-3BF41553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F5DA6C1-55C4-4354-A4A2-8C049D29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939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A438EC-2FF8-4E89-8A6C-E7A6A66E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3A6F6F7-1171-4838-A4EC-C3B942ACC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6748BB-D622-486E-96C1-80BED967A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F0EAC3-1F6D-4AAE-BFAC-3CB6CC84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5213DD-C220-46C0-90BA-13370A18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B83619B-26F8-48A8-82E5-7A385053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998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951B2D-1838-40D2-9911-92C7F90C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5BA58CD-D06E-4F1A-ABEE-3B581C129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BEB20A-FFDC-4AAE-ADF5-77B2B79D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4FE4B1-5A3F-40BB-9FDD-C8A9DF52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D78294-6A4E-47C3-95D9-B8735F86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7802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1EA5F1-EECB-441C-B6E3-377646469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68C0CE9-EE22-4D64-9F3C-06834A3E8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1055AF-C63A-486F-9526-48EC555BF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EFD1D5-19C5-4658-87D2-B99D22EB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9BF629-F7F9-4DF8-BAB7-5403A2CF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890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1" b="2733"/>
          <a:stretch/>
        </p:blipFill>
        <p:spPr>
          <a:xfrm>
            <a:off x="-1" y="6226218"/>
            <a:ext cx="12191999" cy="631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6" r="782"/>
          <a:stretch/>
        </p:blipFill>
        <p:spPr>
          <a:xfrm>
            <a:off x="0" y="0"/>
            <a:ext cx="12191999" cy="1023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" y="6267469"/>
            <a:ext cx="3083718" cy="551728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013988" y="6359546"/>
            <a:ext cx="965887" cy="365125"/>
          </a:xfrm>
        </p:spPr>
        <p:txBody>
          <a:bodyPr/>
          <a:lstStyle>
            <a:lvl1pPr>
              <a:defRPr sz="1600" b="1" i="0" baseline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DCE09022-C08B-4F34-B9F0-43AC160DA04C}" type="slidenum">
              <a:rPr lang="it-IT" smtClean="0"/>
              <a:pPr/>
              <a:t>‹N›</a:t>
            </a:fld>
            <a:r>
              <a:rPr lang="it-IT"/>
              <a:t>/XX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05355" y="90617"/>
            <a:ext cx="6971271" cy="543697"/>
          </a:xfrm>
        </p:spPr>
        <p:txBody>
          <a:bodyPr>
            <a:normAutofit/>
          </a:bodyPr>
          <a:lstStyle>
            <a:lvl1pPr>
              <a:defRPr sz="2800" b="1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7131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9327E-C1F9-48AE-A096-48F03A32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213B37-305E-4895-B47E-100D9A4C1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6828C1-1F80-4580-B0EB-F82EEE63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8CA868-1436-4A27-860F-105BF83B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3084E7-8704-4664-8F59-68D7DFC0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162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9AF7C3-009B-4AE2-8D95-842EA951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3A052A-88E8-44A7-B276-1B37864F6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D288C4-D53B-491F-A78D-F16C242F7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8A6EF4-603F-49C1-8953-BE72CE20A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5A47F4-FD62-4705-8205-2F5EED80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2C58A3F-47F3-45B4-9CE6-DDA23659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856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74F5B-4F5A-445F-9E1B-BC6279F2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EA3B59-F9E5-4F58-9D04-1CB39CA3B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2A964A-6F56-40D0-A84C-AE71CEA49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6427DCD-946A-4859-9760-A767FF748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9C0C96-B23A-4E40-98FE-0550C13F9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1B3C8EB-3D74-471C-8DE9-4243C19A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BF919AA-D52C-4A44-BC38-255FB1D6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0F128AE-C9D6-437E-B129-53E5EE72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797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D722D-5076-434F-B8B2-EFB18D0D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8453C71-84CB-444B-AF58-9AFA23CC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602A15-080C-4814-A539-E1263899B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3F0935-142C-4A2C-9C9A-E92E1EEE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82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30FF78F-685E-4C90-8B49-63A79E00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1EFC2F7-EC0C-4BB6-A179-CA1220E9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00B547-0381-4F1F-B79F-84047F7E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871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5113D-2F76-4533-96CA-233CCE8C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D3E4CB-2340-4C09-9100-713D0BAE9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FD3030-F87F-4CAA-AAD9-1AA3E3F0B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21F11D-F97A-4307-84B9-0AC19C20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DC621B7-D90D-4272-A33B-3BF41553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F5DA6C1-55C4-4354-A4A2-8C049D29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769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A438EC-2FF8-4E89-8A6C-E7A6A66E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3A6F6F7-1171-4838-A4EC-C3B942ACC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6748BB-D622-486E-96C1-80BED967A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F0EAC3-1F6D-4AAE-BFAC-3CB6CC84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5213DD-C220-46C0-90BA-13370A18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B83619B-26F8-48A8-82E5-7A385053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70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BD35C2-8FD9-4FE3-BA05-0DF20458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F71EE18-F163-463A-B7FA-E7F9CC5D7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B86DCF-1DF5-4808-899F-0C8D74DD3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42E939-C2B4-4950-8C5A-162A9F6D3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903619-9544-454B-B102-E571EDFD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992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BD35C2-8FD9-4FE3-BA05-0DF20458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F71EE18-F163-463A-B7FA-E7F9CC5D7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B86DCF-1DF5-4808-899F-0C8D74DD3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42E939-C2B4-4950-8C5A-162A9F6D3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903619-9544-454B-B102-E571EDFD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4512C-318C-4EE7-81B2-34A3FDC1CE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5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emf"/><Relationship Id="rId4" Type="http://schemas.openxmlformats.org/officeDocument/2006/relationships/image" Target="../media/image27.png"/><Relationship Id="rId9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6FC3A0A-AD83-4996-6281-007B64ECE0E5}"/>
              </a:ext>
            </a:extLst>
          </p:cNvPr>
          <p:cNvSpPr txBox="1"/>
          <p:nvPr/>
        </p:nvSpPr>
        <p:spPr>
          <a:xfrm>
            <a:off x="2304413" y="1423914"/>
            <a:ext cx="751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Prof. Sbarufatti Claudio   Eng. Poloni Dario </a:t>
            </a:r>
          </a:p>
          <a:p>
            <a:pPr algn="ctr"/>
            <a:r>
              <a:rPr lang="it-IT" b="1"/>
              <a:t>A.Y. 2021-22</a:t>
            </a:r>
          </a:p>
          <a:p>
            <a:pPr algn="ctr"/>
            <a:endParaRPr lang="it-IT" b="1"/>
          </a:p>
          <a:p>
            <a:pPr algn="ctr"/>
            <a:r>
              <a:rPr lang="it-IT" b="1"/>
              <a:t>Group 02</a:t>
            </a:r>
          </a:p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9607BB-314A-BEAD-999F-674224DEC3BF}"/>
              </a:ext>
            </a:extLst>
          </p:cNvPr>
          <p:cNvSpPr txBox="1"/>
          <p:nvPr/>
        </p:nvSpPr>
        <p:spPr>
          <a:xfrm>
            <a:off x="-204061" y="2750260"/>
            <a:ext cx="12600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5400" b="1">
                <a:solidFill>
                  <a:srgbClr val="65829B"/>
                </a:solidFill>
              </a:rPr>
              <a:t>NUCLEAR MARINE PROPULSION FLEET </a:t>
            </a:r>
            <a:endParaRPr lang="en-GB" sz="5400" b="1">
              <a:solidFill>
                <a:srgbClr val="65829B"/>
              </a:solidFill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CF096433-7049-B196-A265-BD4A89A01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62829"/>
              </p:ext>
            </p:extLst>
          </p:nvPr>
        </p:nvGraphicFramePr>
        <p:xfrm>
          <a:off x="8096407" y="4665511"/>
          <a:ext cx="3517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423">
                  <a:extLst>
                    <a:ext uri="{9D8B030D-6E8A-4147-A177-3AD203B41FA5}">
                      <a16:colId xmlns:a16="http://schemas.microsoft.com/office/drawing/2014/main" val="3152472568"/>
                    </a:ext>
                  </a:extLst>
                </a:gridCol>
                <a:gridCol w="1560162">
                  <a:extLst>
                    <a:ext uri="{9D8B030D-6E8A-4147-A177-3AD203B41FA5}">
                      <a16:colId xmlns:a16="http://schemas.microsoft.com/office/drawing/2014/main" val="3938256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>
                          <a:solidFill>
                            <a:schemeClr val="tx1"/>
                          </a:solidFill>
                        </a:rPr>
                        <a:t>Sophie Deanesi</a:t>
                      </a:r>
                      <a:endParaRPr lang="it-IT" b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>
                          <a:solidFill>
                            <a:schemeClr val="tx1"/>
                          </a:solidFill>
                        </a:rPr>
                        <a:t>10607418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Davide Fracasso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10567984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589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Zeno Mancassola</a:t>
                      </a:r>
                      <a:endParaRPr lang="it-IT" err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10607116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34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Paolo Pontillo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10565989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51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Davide Portello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10624353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086775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F09C0D-6740-1FEF-7863-99CE59DBF290}"/>
              </a:ext>
            </a:extLst>
          </p:cNvPr>
          <p:cNvSpPr txBox="1"/>
          <p:nvPr/>
        </p:nvSpPr>
        <p:spPr>
          <a:xfrm>
            <a:off x="1105932" y="374568"/>
            <a:ext cx="9915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600" b="1">
                <a:solidFill>
                  <a:schemeClr val="accent1">
                    <a:lumMod val="50000"/>
                  </a:schemeClr>
                </a:solidFill>
              </a:rPr>
              <a:t>DIGITAL TWIN FOR ENERGY SYSTEM MANAGMENT</a:t>
            </a:r>
          </a:p>
        </p:txBody>
      </p:sp>
      <p:pic>
        <p:nvPicPr>
          <p:cNvPr id="1028" name="Picture 4" descr="CMIC - Home">
            <a:extLst>
              <a:ext uri="{FF2B5EF4-FFF2-40B4-BE49-F238E27FC236}">
                <a16:creationId xmlns:a16="http://schemas.microsoft.com/office/drawing/2014/main" id="{3330CEF7-5236-4D7B-D79E-095270E9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7" y="5675493"/>
            <a:ext cx="6276814" cy="118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537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Damage 1: Valve</a:t>
            </a:r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33C36-7D55-014B-9777-0BA9F4BED727}"/>
              </a:ext>
            </a:extLst>
          </p:cNvPr>
          <p:cNvSpPr txBox="1"/>
          <p:nvPr/>
        </p:nvSpPr>
        <p:spPr>
          <a:xfrm>
            <a:off x="7164030" y="2736022"/>
            <a:ext cx="3835529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>
                <a:solidFill>
                  <a:srgbClr val="65829B"/>
                </a:solidFill>
              </a:rPr>
              <a:t>CORROSION &amp; MATERIAL DEPOSITION</a:t>
            </a:r>
          </a:p>
          <a:p>
            <a:pPr algn="ctr"/>
            <a:r>
              <a:rPr lang="en-GB"/>
              <a:t>± 30 % nominal valve passage area</a:t>
            </a:r>
          </a:p>
        </p:txBody>
      </p:sp>
      <p:pic>
        <p:nvPicPr>
          <p:cNvPr id="6" name="Immagine 7">
            <a:extLst>
              <a:ext uri="{FF2B5EF4-FFF2-40B4-BE49-F238E27FC236}">
                <a16:creationId xmlns:a16="http://schemas.microsoft.com/office/drawing/2014/main" id="{450C8931-CF04-C303-B042-12A712574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54"/>
          <a:stretch/>
        </p:blipFill>
        <p:spPr>
          <a:xfrm>
            <a:off x="7076302" y="1242061"/>
            <a:ext cx="3923257" cy="137506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6188204-31AB-B1A4-B25B-7E45770EAA27}"/>
              </a:ext>
            </a:extLst>
          </p:cNvPr>
          <p:cNvSpPr/>
          <p:nvPr/>
        </p:nvSpPr>
        <p:spPr>
          <a:xfrm>
            <a:off x="8012849" y="1826715"/>
            <a:ext cx="189470" cy="188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D2DF04-234E-AD7E-1B5D-2EF027D08AC0}"/>
              </a:ext>
            </a:extLst>
          </p:cNvPr>
          <p:cNvSpPr/>
          <p:nvPr/>
        </p:nvSpPr>
        <p:spPr>
          <a:xfrm>
            <a:off x="7823379" y="2073100"/>
            <a:ext cx="189470" cy="188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9C243F-AABB-43A6-98B0-DA865274421C}"/>
              </a:ext>
            </a:extLst>
          </p:cNvPr>
          <p:cNvSpPr/>
          <p:nvPr/>
        </p:nvSpPr>
        <p:spPr>
          <a:xfrm>
            <a:off x="9814458" y="1974940"/>
            <a:ext cx="189470" cy="188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9FE62D-6C17-1837-2051-84863CA178B6}"/>
              </a:ext>
            </a:extLst>
          </p:cNvPr>
          <p:cNvSpPr/>
          <p:nvPr/>
        </p:nvSpPr>
        <p:spPr>
          <a:xfrm>
            <a:off x="10098663" y="1979649"/>
            <a:ext cx="189470" cy="188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DDED6-54B3-3D91-06D8-81B6D65E3C56}"/>
              </a:ext>
            </a:extLst>
          </p:cNvPr>
          <p:cNvSpPr txBox="1"/>
          <p:nvPr/>
        </p:nvSpPr>
        <p:spPr>
          <a:xfrm>
            <a:off x="2105747" y="1242061"/>
            <a:ext cx="265854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rgbClr val="65829B"/>
                </a:solidFill>
              </a:rPr>
              <a:t>NOMINAL CONDITION </a:t>
            </a:r>
            <a:endParaRPr lang="en-GB">
              <a:solidFill>
                <a:srgbClr val="65829B"/>
              </a:solidFill>
            </a:endParaRPr>
          </a:p>
          <a:p>
            <a:pPr algn="ctr"/>
            <a:r>
              <a:rPr lang="en-GB"/>
              <a:t>Power demand = 25 [MW]</a:t>
            </a:r>
          </a:p>
          <a:p>
            <a:pPr algn="ctr"/>
            <a:r>
              <a:rPr lang="en-GB" i="1"/>
              <a:t>Throttle</a:t>
            </a:r>
            <a:r>
              <a:rPr lang="en-GB"/>
              <a:t> = 0.009 [m</a:t>
            </a:r>
            <a:r>
              <a:rPr lang="en-GB" baseline="30000"/>
              <a:t>2</a:t>
            </a:r>
            <a:r>
              <a:rPr lang="en-GB"/>
              <a:t>]</a:t>
            </a:r>
            <a:endParaRPr lang="it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7A59D1-935E-720A-5C83-9F3435B413F6}"/>
              </a:ext>
            </a:extLst>
          </p:cNvPr>
          <p:cNvSpPr txBox="1"/>
          <p:nvPr/>
        </p:nvSpPr>
        <p:spPr>
          <a:xfrm>
            <a:off x="1419373" y="2344363"/>
            <a:ext cx="4031296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rgbClr val="65829B"/>
                </a:solidFill>
              </a:rPr>
              <a:t>SENSORS </a:t>
            </a:r>
            <a:endParaRPr lang="en-GB">
              <a:solidFill>
                <a:srgbClr val="65829B"/>
              </a:solidFill>
            </a:endParaRPr>
          </a:p>
          <a:p>
            <a:pPr algn="ctr"/>
            <a:r>
              <a:rPr lang="en-GB">
                <a:solidFill>
                  <a:srgbClr val="65829B"/>
                </a:solidFill>
              </a:rPr>
              <a:t>Pressure</a:t>
            </a:r>
            <a:r>
              <a:rPr lang="en-GB"/>
              <a:t> sensor at the outlet of the valve</a:t>
            </a:r>
          </a:p>
          <a:p>
            <a:pPr algn="ctr"/>
            <a:r>
              <a:rPr lang="en-GB">
                <a:solidFill>
                  <a:srgbClr val="65829B"/>
                </a:solidFill>
              </a:rPr>
              <a:t>Power</a:t>
            </a:r>
            <a:r>
              <a:rPr lang="en-GB"/>
              <a:t> sensor output of the turbine</a:t>
            </a:r>
            <a:endParaRPr lang="it-IT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DB57FD-DE54-1D28-3041-C10027F2D0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r="7255"/>
          <a:stretch/>
        </p:blipFill>
        <p:spPr bwMode="auto">
          <a:xfrm>
            <a:off x="120480" y="3452550"/>
            <a:ext cx="3048917" cy="22955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1FD48A-0B0F-B561-1CCC-18C06E47C4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r="7043"/>
          <a:stretch/>
        </p:blipFill>
        <p:spPr bwMode="auto">
          <a:xfrm>
            <a:off x="3254928" y="3458436"/>
            <a:ext cx="3133536" cy="22955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A1B60-1DC5-9D1D-B22D-67F1644FE809}"/>
              </a:ext>
            </a:extLst>
          </p:cNvPr>
          <p:cNvSpPr txBox="1"/>
          <p:nvPr/>
        </p:nvSpPr>
        <p:spPr>
          <a:xfrm>
            <a:off x="7688830" y="4008034"/>
            <a:ext cx="2785929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/>
              <a:t>NO </a:t>
            </a:r>
            <a:r>
              <a:rPr lang="it-IT" sz="1600" err="1"/>
              <a:t>detection</a:t>
            </a:r>
            <a:r>
              <a:rPr lang="it-IT" sz="1600"/>
              <a:t> of </a:t>
            </a:r>
            <a:r>
              <a:rPr lang="it-IT" sz="1600" err="1"/>
              <a:t>differences</a:t>
            </a:r>
            <a:r>
              <a:rPr lang="it-IT" sz="1600"/>
              <a:t> </a:t>
            </a:r>
            <a:endParaRPr lang="en-GB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5DCE16-C8CB-AFAA-ECC4-2EDEDC1C573B}"/>
              </a:ext>
            </a:extLst>
          </p:cNvPr>
          <p:cNvSpPr txBox="1"/>
          <p:nvPr/>
        </p:nvSpPr>
        <p:spPr>
          <a:xfrm>
            <a:off x="7787425" y="3522748"/>
            <a:ext cx="2588740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600"/>
              <a:t>PI controller </a:t>
            </a:r>
            <a:r>
              <a:rPr lang="it-IT" sz="1600" err="1"/>
              <a:t>regulation</a:t>
            </a:r>
            <a:endParaRPr lang="it-IT" sz="1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F65936-7146-C4EC-C35B-17C5CC8CE54F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>
            <a:off x="9081795" y="3382353"/>
            <a:ext cx="0" cy="1403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9C0002-56E1-3075-63B1-998E2FEDEBFF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9081795" y="3861302"/>
            <a:ext cx="0" cy="1467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7A631A9C-AEE4-C536-C488-29624125C3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7" r="6276"/>
          <a:stretch/>
        </p:blipFill>
        <p:spPr bwMode="auto">
          <a:xfrm>
            <a:off x="7310674" y="4621627"/>
            <a:ext cx="1451871" cy="12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07AFE54E-4143-DA6B-7AEE-E9FF2114B46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9" b="2942"/>
          <a:stretch/>
        </p:blipFill>
        <p:spPr>
          <a:xfrm>
            <a:off x="9564140" y="4610296"/>
            <a:ext cx="1435419" cy="13026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897E34D-F05D-82C7-F277-7F6114BB772B}"/>
              </a:ext>
            </a:extLst>
          </p:cNvPr>
          <p:cNvSpPr txBox="1"/>
          <p:nvPr/>
        </p:nvSpPr>
        <p:spPr>
          <a:xfrm>
            <a:off x="7646136" y="5883167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/>
              <a:t>CORROSION</a:t>
            </a:r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C8FF55-18D4-04F0-3523-498151A4CDBD}"/>
              </a:ext>
            </a:extLst>
          </p:cNvPr>
          <p:cNvSpPr txBox="1"/>
          <p:nvPr/>
        </p:nvSpPr>
        <p:spPr>
          <a:xfrm>
            <a:off x="9576907" y="5917453"/>
            <a:ext cx="1598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/>
              <a:t>CORROSION &amp; FOULING </a:t>
            </a:r>
            <a:endParaRPr lang="en-GB" sz="110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0C6DC10-BB16-01BA-CDA6-A215D8A4D82B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8036610" y="4346588"/>
            <a:ext cx="1045185" cy="2750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97A2A10-83EB-C9E2-2B4C-3AACA9F99D4A}"/>
              </a:ext>
            </a:extLst>
          </p:cNvPr>
          <p:cNvCxnSpPr>
            <a:cxnSpLocks/>
            <a:stCxn id="45" idx="0"/>
            <a:endCxn id="7" idx="2"/>
          </p:cNvCxnSpPr>
          <p:nvPr/>
        </p:nvCxnSpPr>
        <p:spPr>
          <a:xfrm flipH="1" flipV="1">
            <a:off x="9081795" y="4346588"/>
            <a:ext cx="1200055" cy="2637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1">
            <a:extLst>
              <a:ext uri="{FF2B5EF4-FFF2-40B4-BE49-F238E27FC236}">
                <a16:creationId xmlns:a16="http://schemas.microsoft.com/office/drawing/2014/main" id="{8FD471EB-7923-A9A0-84F2-3D48C924645D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EED9813-FF79-56BC-BDDB-2C07EE3A0487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998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Damage 1: Valve 1</a:t>
            </a:r>
            <a:r>
              <a:rPr lang="en-GB" baseline="30000"/>
              <a:t>ST </a:t>
            </a:r>
            <a:r>
              <a:rPr lang="en-GB"/>
              <a:t>MODEL</a:t>
            </a:r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2C60F7-4642-FFD5-E406-FB75E22C3AE8}"/>
              </a:ext>
            </a:extLst>
          </p:cNvPr>
          <p:cNvSpPr txBox="1"/>
          <p:nvPr/>
        </p:nvSpPr>
        <p:spPr>
          <a:xfrm>
            <a:off x="623422" y="1094640"/>
            <a:ext cx="7131311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it-IT">
                <a:solidFill>
                  <a:srgbClr val="65829B"/>
                </a:solidFill>
              </a:rPr>
              <a:t>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Two </a:t>
            </a:r>
            <a:r>
              <a:rPr lang="it-IT" err="1"/>
              <a:t>saparate</a:t>
            </a:r>
            <a:r>
              <a:rPr lang="it-IT"/>
              <a:t> ANN for </a:t>
            </a:r>
            <a:r>
              <a:rPr lang="it-IT">
                <a:solidFill>
                  <a:srgbClr val="65829B"/>
                </a:solidFill>
              </a:rPr>
              <a:t>power</a:t>
            </a:r>
            <a:r>
              <a:rPr lang="it-IT"/>
              <a:t> and </a:t>
            </a:r>
            <a:r>
              <a:rPr lang="it-IT">
                <a:solidFill>
                  <a:srgbClr val="65829B"/>
                </a:solidFill>
              </a:rPr>
              <a:t>pressure</a:t>
            </a: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Input : valve </a:t>
            </a:r>
            <a:r>
              <a:rPr lang="it-IT" err="1"/>
              <a:t>passage</a:t>
            </a:r>
            <a:r>
              <a:rPr lang="it-IT"/>
              <a:t>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Output : </a:t>
            </a:r>
            <a:r>
              <a:rPr lang="it-IT" err="1"/>
              <a:t>mean</a:t>
            </a:r>
            <a:r>
              <a:rPr lang="it-IT"/>
              <a:t> of last 100 second </a:t>
            </a:r>
            <a:r>
              <a:rPr lang="it-IT" err="1"/>
              <a:t>measurements</a:t>
            </a:r>
            <a:r>
              <a:rPr lang="it-IT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/>
              <a:t>Sweep</a:t>
            </a:r>
            <a:r>
              <a:rPr lang="it-IT"/>
              <a:t> from </a:t>
            </a:r>
            <a:r>
              <a:rPr lang="en-GB">
                <a:latin typeface="Times New Roman" panose="02020603050405020304" pitchFamily="18" charset="0"/>
                <a:ea typeface="Calibri" panose="020F0502020204030204" pitchFamily="34" charset="0"/>
              </a:rPr>
              <a:t>0.009 to 0.0117 m</a:t>
            </a:r>
            <a:r>
              <a:rPr lang="en-GB" baseline="3000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GB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/>
              <a:t> (severe </a:t>
            </a:r>
            <a:r>
              <a:rPr lang="it-IT" err="1"/>
              <a:t>damage</a:t>
            </a:r>
            <a:r>
              <a:rPr lang="it-IT"/>
              <a:t> : +30% </a:t>
            </a:r>
            <a:r>
              <a:rPr lang="it-IT" err="1"/>
              <a:t>nominal</a:t>
            </a:r>
            <a:r>
              <a:rPr lang="it-IT"/>
              <a:t> </a:t>
            </a:r>
            <a:r>
              <a:rPr lang="it-IT" err="1"/>
              <a:t>value</a:t>
            </a:r>
            <a:r>
              <a:rPr lang="it-IT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err="1"/>
              <a:t>nftool</a:t>
            </a:r>
            <a:endParaRPr lang="it-IT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EF7C8A-4DFF-EA38-8447-1E1388D817ED}"/>
              </a:ext>
            </a:extLst>
          </p:cNvPr>
          <p:cNvSpPr txBox="1"/>
          <p:nvPr/>
        </p:nvSpPr>
        <p:spPr>
          <a:xfrm>
            <a:off x="623422" y="2989552"/>
            <a:ext cx="3006811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>
                <a:solidFill>
                  <a:srgbClr val="65829B"/>
                </a:solidFill>
              </a:rPr>
              <a:t>PERFORMANCE ASSESSMENT</a:t>
            </a:r>
          </a:p>
          <a:p>
            <a:pPr algn="ctr">
              <a:lnSpc>
                <a:spcPct val="150000"/>
              </a:lnSpc>
            </a:pPr>
            <a:r>
              <a:rPr lang="en-GB" sz="1800" i="1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areaValve</a:t>
            </a:r>
            <a:r>
              <a:rPr lang="en-GB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0.01102 m</a:t>
            </a:r>
            <a:r>
              <a:rPr lang="en-GB" sz="180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endParaRPr lang="it-IT">
              <a:solidFill>
                <a:srgbClr val="65829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D5FB0A-A429-5BBB-2E6D-9A376305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13" y="2825579"/>
            <a:ext cx="4525318" cy="3393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649986-AD7C-4A0D-726D-56229693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978" y="2825578"/>
            <a:ext cx="4525318" cy="3393989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250DE659-FE67-BE6A-DF8F-9727F7B60C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7" r="6276"/>
          <a:stretch/>
        </p:blipFill>
        <p:spPr bwMode="auto">
          <a:xfrm>
            <a:off x="8446477" y="1239870"/>
            <a:ext cx="1451871" cy="12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17BFF4D-0662-9F0A-AC7A-04A57370588E}"/>
              </a:ext>
            </a:extLst>
          </p:cNvPr>
          <p:cNvSpPr txBox="1"/>
          <p:nvPr/>
        </p:nvSpPr>
        <p:spPr>
          <a:xfrm>
            <a:off x="9969206" y="1239870"/>
            <a:ext cx="13458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rgbClr val="65829B"/>
                </a:solidFill>
              </a:rPr>
              <a:t>1</a:t>
            </a:r>
            <a:r>
              <a:rPr lang="en-GB" sz="1400" baseline="30000">
                <a:solidFill>
                  <a:srgbClr val="65829B"/>
                </a:solidFill>
              </a:rPr>
              <a:t>ST </a:t>
            </a:r>
            <a:r>
              <a:rPr lang="en-GB" sz="1400">
                <a:solidFill>
                  <a:srgbClr val="65829B"/>
                </a:solidFill>
              </a:rPr>
              <a:t>MODEL</a:t>
            </a:r>
          </a:p>
          <a:p>
            <a:r>
              <a:rPr lang="en-GB" sz="1200">
                <a:solidFill>
                  <a:srgbClr val="65829B"/>
                </a:solidFill>
              </a:rPr>
              <a:t>PI CONTROLLER</a:t>
            </a:r>
            <a:endParaRPr lang="it-IT" sz="1200">
              <a:solidFill>
                <a:srgbClr val="65829B"/>
              </a:solidFill>
            </a:endParaRPr>
          </a:p>
          <a:p>
            <a:r>
              <a:rPr lang="it-IT" sz="1200">
                <a:solidFill>
                  <a:srgbClr val="65829B"/>
                </a:solidFill>
              </a:rPr>
              <a:t>CORROSION ONLY </a:t>
            </a:r>
          </a:p>
          <a:p>
            <a:endParaRPr lang="en-GB"/>
          </a:p>
        </p:txBody>
      </p:sp>
      <p:sp>
        <p:nvSpPr>
          <p:cNvPr id="13" name="CasellaDiTesto 21">
            <a:extLst>
              <a:ext uri="{FF2B5EF4-FFF2-40B4-BE49-F238E27FC236}">
                <a16:creationId xmlns:a16="http://schemas.microsoft.com/office/drawing/2014/main" id="{7A8D2F15-F238-CA30-AA6E-E5A5579BA4E6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208F9E-6A1A-9E12-46F5-60BA7D1BDA37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6418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Damage 1: Valve 1</a:t>
            </a:r>
            <a:r>
              <a:rPr lang="en-GB" baseline="30000"/>
              <a:t>ST </a:t>
            </a:r>
            <a:r>
              <a:rPr lang="en-GB"/>
              <a:t>MODEL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2C60F7-4642-FFD5-E406-FB75E22C3AE8}"/>
                  </a:ext>
                </a:extLst>
              </p:cNvPr>
              <p:cNvSpPr txBox="1"/>
              <p:nvPr/>
            </p:nvSpPr>
            <p:spPr>
              <a:xfrm>
                <a:off x="594303" y="1068091"/>
                <a:ext cx="6873548" cy="2606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solidFill>
                      <a:srgbClr val="65829B"/>
                    </a:solidFill>
                  </a:rPr>
                  <a:t>MCMC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/>
                  <a:t>Virtual </a:t>
                </a:r>
                <a:r>
                  <a:rPr lang="it-IT" err="1"/>
                  <a:t>experimental</a:t>
                </a:r>
                <a:r>
                  <a:rPr lang="it-IT"/>
                  <a:t> dataset, 100 </a:t>
                </a:r>
                <a:r>
                  <a:rPr lang="it-IT" err="1"/>
                  <a:t>noise</a:t>
                </a:r>
                <a:r>
                  <a:rPr lang="it-IT"/>
                  <a:t> samples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err="1"/>
                  <a:t>Gaussian</a:t>
                </a:r>
                <a:r>
                  <a:rPr lang="it-IT"/>
                  <a:t> </a:t>
                </a:r>
                <a:r>
                  <a:rPr lang="it-IT" err="1"/>
                  <a:t>noise</a:t>
                </a:r>
                <a:r>
                  <a:rPr lang="it-IT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𝑝𝑜𝑤𝑒𝑟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=0.015</m:t>
                    </m:r>
                  </m:oMath>
                </a14:m>
                <a:r>
                  <a:rPr lang="en-GB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[MW]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en-GB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[MPa]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i="1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areaValve</a:t>
                </a:r>
                <a:r>
                  <a:rPr lang="en-GB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= </a:t>
                </a:r>
                <a:r>
                  <a:rPr lang="en-GB">
                    <a:latin typeface="Times New Roman" panose="02020603050405020304" pitchFamily="18" charset="0"/>
                    <a:ea typeface="Calibri" panose="020F0502020204030204" pitchFamily="34" charset="0"/>
                  </a:rPr>
                  <a:t>0.00973 [m</a:t>
                </a:r>
                <a:r>
                  <a:rPr lang="en-GB" baseline="30000"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  <a:r>
                  <a:rPr lang="en-GB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] (true value)</a:t>
                </a:r>
                <a:r>
                  <a:rPr lang="it-IT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err="1"/>
                  <a:t>Uniform</a:t>
                </a:r>
                <a:r>
                  <a:rPr lang="it-IT"/>
                  <a:t> </a:t>
                </a:r>
                <a:r>
                  <a:rPr lang="it-IT" err="1"/>
                  <a:t>prior</a:t>
                </a:r>
                <a:endParaRPr lang="it-IT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err="1"/>
                  <a:t>Starting</a:t>
                </a:r>
                <a:r>
                  <a:rPr lang="it-IT"/>
                  <a:t> point 0.01 [m</a:t>
                </a:r>
                <a:r>
                  <a:rPr lang="it-IT" baseline="30000"/>
                  <a:t>2</a:t>
                </a:r>
                <a:r>
                  <a:rPr lang="it-IT"/>
                  <a:t>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err="1"/>
                  <a:t>Gaussian</a:t>
                </a:r>
                <a:r>
                  <a:rPr lang="it-IT"/>
                  <a:t> </a:t>
                </a:r>
                <a:r>
                  <a:rPr lang="it-IT" err="1"/>
                  <a:t>transition</a:t>
                </a:r>
                <a:r>
                  <a:rPr lang="it-IT"/>
                  <a:t> </a:t>
                </a:r>
                <a:r>
                  <a:rPr lang="it-IT" err="1"/>
                  <a:t>function</a:t>
                </a:r>
                <a:r>
                  <a:rPr lang="it-IT"/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/>
                  <a:t>Chain </a:t>
                </a:r>
                <a:r>
                  <a:rPr lang="it-IT" err="1"/>
                  <a:t>length</a:t>
                </a:r>
                <a:r>
                  <a:rPr lang="it-IT"/>
                  <a:t> =  10000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2C60F7-4642-FFD5-E406-FB75E22C3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" y="1068091"/>
                <a:ext cx="6873548" cy="2606739"/>
              </a:xfrm>
              <a:prstGeom prst="rect">
                <a:avLst/>
              </a:prstGeom>
              <a:blipFill>
                <a:blip r:embed="rId3"/>
                <a:stretch>
                  <a:fillRect l="-619" t="-93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AAE6F4C-02E9-2FA8-0980-457C58DA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" r="6133"/>
          <a:stretch/>
        </p:blipFill>
        <p:spPr bwMode="auto">
          <a:xfrm>
            <a:off x="7868316" y="3599893"/>
            <a:ext cx="3141142" cy="2624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8CA7E6-2B7F-A901-C6CE-BED9E67C70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r="4505"/>
          <a:stretch/>
        </p:blipFill>
        <p:spPr bwMode="auto">
          <a:xfrm>
            <a:off x="7911180" y="969481"/>
            <a:ext cx="3141142" cy="26532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sellaDiTesto 21">
            <a:extLst>
              <a:ext uri="{FF2B5EF4-FFF2-40B4-BE49-F238E27FC236}">
                <a16:creationId xmlns:a16="http://schemas.microsoft.com/office/drawing/2014/main" id="{B1BD6D82-F3A9-8ED4-AEA9-BD4C13FC2718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55764-5ED2-7CBD-0982-61F628287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01" y="3355957"/>
            <a:ext cx="7174978" cy="288921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733252E-68A7-2720-0C74-552267E38D2D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9105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Damage 1: Valve 1</a:t>
            </a:r>
            <a:r>
              <a:rPr lang="en-GB" baseline="30000"/>
              <a:t>ST </a:t>
            </a:r>
            <a:r>
              <a:rPr lang="en-GB"/>
              <a:t>MODEL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EB1F07-7DE1-CCCA-CCD7-D50459689BB7}"/>
                  </a:ext>
                </a:extLst>
              </p:cNvPr>
              <p:cNvSpPr txBox="1"/>
              <p:nvPr/>
            </p:nvSpPr>
            <p:spPr>
              <a:xfrm>
                <a:off x="531618" y="1096004"/>
                <a:ext cx="4658519" cy="184916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solidFill>
                      <a:srgbClr val="65829B"/>
                    </a:solidFill>
                  </a:rPr>
                  <a:t>RUL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err="1"/>
                  <a:t>Threshold</a:t>
                </a:r>
                <a:r>
                  <a:rPr lang="it-IT" sz="1600"/>
                  <a:t> valva </a:t>
                </a:r>
                <a:r>
                  <a:rPr lang="it-IT" sz="1600" err="1"/>
                  <a:t>passage</a:t>
                </a:r>
                <a:r>
                  <a:rPr lang="it-IT" sz="1600"/>
                  <a:t> area +10 % </a:t>
                </a:r>
                <a:r>
                  <a:rPr lang="it-IT" sz="1600" err="1"/>
                  <a:t>nominal</a:t>
                </a:r>
                <a:r>
                  <a:rPr lang="it-IT" sz="1600"/>
                  <a:t> </a:t>
                </a:r>
                <a:r>
                  <a:rPr lang="it-IT" sz="1600" err="1"/>
                  <a:t>value</a:t>
                </a:r>
                <a:endParaRPr lang="it-IT" sz="160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𝑡h𝑟𝑠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=0.0099</m:t>
                    </m:r>
                  </m:oMath>
                </a14:m>
                <a:r>
                  <a:rPr lang="en-GB" sz="160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[m</a:t>
                </a:r>
                <a:r>
                  <a:rPr lang="en-GB" sz="1600" baseline="3000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2</a:t>
                </a:r>
                <a:r>
                  <a:rPr lang="en-GB" sz="160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]</a:t>
                </a:r>
                <a:r>
                  <a:rPr lang="it-IT" sz="160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/>
                  <a:t>Constant </a:t>
                </a:r>
                <a:r>
                  <a:rPr lang="it-IT" sz="1600" err="1"/>
                  <a:t>homogenous</a:t>
                </a:r>
                <a:r>
                  <a:rPr lang="it-IT" sz="1600"/>
                  <a:t>  </a:t>
                </a:r>
                <a:r>
                  <a:rPr lang="it-IT" sz="1600" err="1"/>
                  <a:t>thinning</a:t>
                </a:r>
                <a:r>
                  <a:rPr lang="it-IT" sz="1600"/>
                  <a:t> rate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it-IT" sz="1600"/>
                  <a:t>    </a:t>
                </a:r>
                <a14:m>
                  <m:oMath xmlns:m="http://schemas.openxmlformats.org/officeDocument/2006/math">
                    <m:r>
                      <a:rPr lang="en-GB" sz="16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GB" sz="16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=0.2 [</m:t>
                    </m:r>
                    <m:r>
                      <a:rPr lang="en-GB" sz="16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𝑚𝑚</m:t>
                    </m:r>
                    <m:r>
                      <a:rPr lang="en-GB" sz="16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GB" sz="16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𝑦𝑒𝑎𝑟</m:t>
                    </m:r>
                    <m:r>
                      <a:rPr lang="en-GB" sz="16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it-IT" sz="16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EB1F07-7DE1-CCCA-CCD7-D5045968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18" y="1096004"/>
                <a:ext cx="4658519" cy="1849161"/>
              </a:xfrm>
              <a:prstGeom prst="rect">
                <a:avLst/>
              </a:prstGeom>
              <a:blipFill>
                <a:blip r:embed="rId3"/>
                <a:stretch>
                  <a:fillRect l="-914" t="-163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A256C74-2015-4395-81B6-6539BA4DABFA}"/>
              </a:ext>
            </a:extLst>
          </p:cNvPr>
          <p:cNvSpPr/>
          <p:nvPr/>
        </p:nvSpPr>
        <p:spPr>
          <a:xfrm>
            <a:off x="2460313" y="326944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C8CC4A-A31A-0848-79A7-7C2CEA5CCCE9}"/>
                  </a:ext>
                </a:extLst>
              </p:cNvPr>
              <p:cNvSpPr txBox="1"/>
              <p:nvPr/>
            </p:nvSpPr>
            <p:spPr>
              <a:xfrm>
                <a:off x="226349" y="4284809"/>
                <a:ext cx="5187929" cy="1766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16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𝑅𝑡</m:t>
                    </m:r>
                  </m:oMath>
                </a14:m>
                <a:r>
                  <a:rPr lang="en-GB" sz="160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	</a:t>
                </a:r>
                <a:endParaRPr lang="en-GB" sz="160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  <m:sSup>
                      <m:sSup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  <m:sSup>
                      <m:sSup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𝑅𝑡</m:t>
                            </m:r>
                          </m:e>
                        </m:d>
                      </m:e>
                      <m:sup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  <m:sSup>
                      <m:sSup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𝑅𝑡</m:t>
                            </m:r>
                          </m:e>
                        </m:d>
                      </m:e>
                      <m:sup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    </a:t>
                </a:r>
                <a:endParaRPr lang="en-GB" sz="160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𝑒𝑜𝑙</m:t>
                        </m:r>
                      </m:sub>
                    </m:sSub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𝑡h𝑟𝑠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den>
                            </m:f>
                          </m:e>
                        </m:rad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 − </m:t>
                        </m:r>
                        <m:rad>
                          <m:radPr>
                            <m:degHide m:val="on"/>
                            <m:ctrlP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den>
                            </m:f>
                          </m:e>
                        </m:rad>
                      </m:num>
                      <m:den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GB" sz="16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  </a:t>
                </a:r>
                <a:endParaRPr lang="en-GB" sz="160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C8CC4A-A31A-0848-79A7-7C2CEA5CC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49" y="4284809"/>
                <a:ext cx="5187929" cy="17665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592AF5-898C-C8FE-4575-3DE11368B780}"/>
              </a:ext>
            </a:extLst>
          </p:cNvPr>
          <p:cNvCxnSpPr>
            <a:endCxn id="3" idx="7"/>
          </p:cNvCxnSpPr>
          <p:nvPr/>
        </p:nvCxnSpPr>
        <p:spPr>
          <a:xfrm flipV="1">
            <a:off x="2810304" y="3374888"/>
            <a:ext cx="264567" cy="2785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ADC43-B482-11B4-BFCF-972100412F76}"/>
                  </a:ext>
                </a:extLst>
              </p:cNvPr>
              <p:cNvSpPr txBox="1"/>
              <p:nvPr/>
            </p:nvSpPr>
            <p:spPr>
              <a:xfrm>
                <a:off x="2785522" y="3405923"/>
                <a:ext cx="50279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12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ADC43-B482-11B4-BFCF-97210041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522" y="3405923"/>
                <a:ext cx="50279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4641AD32-D280-2A1E-CA58-AF901355FB62}"/>
              </a:ext>
            </a:extLst>
          </p:cNvPr>
          <p:cNvSpPr/>
          <p:nvPr/>
        </p:nvSpPr>
        <p:spPr>
          <a:xfrm>
            <a:off x="2352313" y="3161446"/>
            <a:ext cx="936000" cy="936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F91E37-A8AE-E832-6AAB-D2451F378BA5}"/>
              </a:ext>
            </a:extLst>
          </p:cNvPr>
          <p:cNvCxnSpPr>
            <a:endCxn id="17" idx="5"/>
          </p:cNvCxnSpPr>
          <p:nvPr/>
        </p:nvCxnSpPr>
        <p:spPr>
          <a:xfrm>
            <a:off x="2820313" y="3653398"/>
            <a:ext cx="330926" cy="306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F377D9-498D-A395-0A8A-27357A51A03D}"/>
                  </a:ext>
                </a:extLst>
              </p:cNvPr>
              <p:cNvSpPr txBox="1"/>
              <p:nvPr/>
            </p:nvSpPr>
            <p:spPr>
              <a:xfrm>
                <a:off x="3094542" y="3898481"/>
                <a:ext cx="445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F377D9-498D-A395-0A8A-27357A51A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42" y="3898481"/>
                <a:ext cx="4457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8D21235D-E904-106F-B917-1B5B136D5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1413" y="1076633"/>
            <a:ext cx="3310548" cy="24829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276982-C372-63D7-B413-863F58671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0865" y="1076634"/>
            <a:ext cx="3310548" cy="24829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A13557-E11C-0A55-9C5D-8BAFAE5F92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1413" y="3629446"/>
            <a:ext cx="3310548" cy="24829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77CFEB-ACE6-1822-3863-332F8E806F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6104" y="3632226"/>
            <a:ext cx="3350122" cy="251259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6CEA92D-49F5-1A88-DF84-7EF9EFA69849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95C89EC-73E0-0632-2347-FE3912DF195A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1604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Damage 1: Valve 1</a:t>
            </a:r>
            <a:r>
              <a:rPr lang="en-GB" baseline="30000"/>
              <a:t>ST </a:t>
            </a:r>
            <a:r>
              <a:rPr lang="en-GB"/>
              <a:t>MODEL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EB1F07-7DE1-CCCA-CCD7-D50459689BB7}"/>
                  </a:ext>
                </a:extLst>
              </p:cNvPr>
              <p:cNvSpPr txBox="1"/>
              <p:nvPr/>
            </p:nvSpPr>
            <p:spPr>
              <a:xfrm>
                <a:off x="531618" y="1096004"/>
                <a:ext cx="9262729" cy="12003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solidFill>
                      <a:srgbClr val="65829B"/>
                    </a:solidFill>
                  </a:rPr>
                  <a:t>ANOMALY DETECTION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>
                    <a:solidFill>
                      <a:schemeClr val="tx1"/>
                    </a:solidFill>
                  </a:rPr>
                  <a:t>200 </a:t>
                </a:r>
                <a:r>
                  <a:rPr lang="it-IT" err="1">
                    <a:solidFill>
                      <a:schemeClr val="tx1"/>
                    </a:solidFill>
                  </a:rPr>
                  <a:t>Gaussian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noise</a:t>
                </a:r>
                <a:r>
                  <a:rPr lang="it-IT">
                    <a:solidFill>
                      <a:schemeClr val="tx1"/>
                    </a:solidFill>
                  </a:rPr>
                  <a:t> samples : 100 to </a:t>
                </a:r>
                <a:r>
                  <a:rPr lang="it-IT" err="1">
                    <a:solidFill>
                      <a:schemeClr val="tx1"/>
                    </a:solidFill>
                  </a:rPr>
                  <a:t>evaluate</a:t>
                </a:r>
                <a:r>
                  <a:rPr lang="it-IT">
                    <a:solidFill>
                      <a:schemeClr val="tx1"/>
                    </a:solidFill>
                  </a:rPr>
                  <a:t> standard </a:t>
                </a:r>
                <a:r>
                  <a:rPr lang="it-IT" err="1">
                    <a:solidFill>
                      <a:schemeClr val="tx1"/>
                    </a:solidFill>
                  </a:rPr>
                  <a:t>deviation</a:t>
                </a:r>
                <a:r>
                  <a:rPr lang="it-IT">
                    <a:solidFill>
                      <a:schemeClr val="tx1"/>
                    </a:solidFill>
                  </a:rPr>
                  <a:t>, </a:t>
                </a:r>
                <a:r>
                  <a:rPr lang="en-GB" sz="18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100 samples to build z-score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>
                    <a:solidFill>
                      <a:schemeClr val="tx1"/>
                    </a:solidFill>
                  </a:rPr>
                  <a:t>Threshold</a:t>
                </a:r>
                <a:r>
                  <a:rPr lang="en-GB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sz="180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</m:t>
                        </m:r>
                      </m:sub>
                    </m:sSub>
                    <m:r>
                      <a:rPr lang="en-GB" sz="180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±2</m:t>
                    </m:r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</m:t>
                        </m:r>
                      </m:sub>
                    </m:sSub>
                  </m:oMath>
                </a14:m>
                <a:r>
                  <a:rPr lang="en-GB" sz="18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en-GB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      </a:t>
                </a:r>
                <a:r>
                  <a:rPr lang="en-GB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5% probability of false alarms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>
                    <a:solidFill>
                      <a:schemeClr val="tx1"/>
                    </a:solidFill>
                  </a:rPr>
                  <a:t>Damage dataset : ANN dataset corrupted by noise </a:t>
                </a:r>
                <a:endParaRPr lang="it-IT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EB1F07-7DE1-CCCA-CCD7-D5045968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18" y="1096004"/>
                <a:ext cx="9262729" cy="1200329"/>
              </a:xfrm>
              <a:prstGeom prst="rect">
                <a:avLst/>
              </a:prstGeom>
              <a:blipFill>
                <a:blip r:embed="rId3"/>
                <a:stretch>
                  <a:fillRect l="-460" t="-2513" b="-65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26105B5-87AD-CEB7-8B21-10DEA739E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38" y="4267012"/>
            <a:ext cx="11332921" cy="199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3B12B3-11B3-0ECE-5549-A51981313C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41" y="2365115"/>
            <a:ext cx="11432246" cy="1997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C5F536-EFB6-A445-2979-D79B4748F053}"/>
              </a:ext>
            </a:extLst>
          </p:cNvPr>
          <p:cNvCxnSpPr>
            <a:cxnSpLocks/>
          </p:cNvCxnSpPr>
          <p:nvPr/>
        </p:nvCxnSpPr>
        <p:spPr>
          <a:xfrm>
            <a:off x="2781728" y="1817953"/>
            <a:ext cx="208345" cy="0"/>
          </a:xfrm>
          <a:prstGeom prst="straightConnector1">
            <a:avLst/>
          </a:prstGeom>
          <a:ln>
            <a:solidFill>
              <a:srgbClr val="6582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21">
            <a:extLst>
              <a:ext uri="{FF2B5EF4-FFF2-40B4-BE49-F238E27FC236}">
                <a16:creationId xmlns:a16="http://schemas.microsoft.com/office/drawing/2014/main" id="{B3A324A7-4589-94FE-1091-48296825E01B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F7E6CDE-EACE-C05C-598D-0EF624A0B72E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7880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Damage 1: Valve 2</a:t>
            </a:r>
            <a:r>
              <a:rPr lang="en-GB" baseline="30000"/>
              <a:t>ND</a:t>
            </a:r>
            <a:r>
              <a:rPr lang="en-GB"/>
              <a:t> MODEL</a:t>
            </a:r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2C60F7-4642-FFD5-E406-FB75E22C3AE8}"/>
              </a:ext>
            </a:extLst>
          </p:cNvPr>
          <p:cNvSpPr txBox="1"/>
          <p:nvPr/>
        </p:nvSpPr>
        <p:spPr>
          <a:xfrm>
            <a:off x="778806" y="1220617"/>
            <a:ext cx="6958187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it-IT">
                <a:solidFill>
                  <a:srgbClr val="65829B"/>
                </a:solidFill>
              </a:rPr>
              <a:t>ANN  </a:t>
            </a:r>
          </a:p>
          <a:p>
            <a:r>
              <a:rPr lang="it-IT" err="1"/>
              <a:t>Sweep</a:t>
            </a:r>
            <a:r>
              <a:rPr lang="it-IT"/>
              <a:t> from </a:t>
            </a:r>
            <a:r>
              <a:rPr lang="en-GB">
                <a:latin typeface="Times New Roman" panose="02020603050405020304" pitchFamily="18" charset="0"/>
                <a:ea typeface="Calibri" panose="020F0502020204030204" pitchFamily="34" charset="0"/>
              </a:rPr>
              <a:t>0.0063 to 0.0117 m</a:t>
            </a:r>
            <a:r>
              <a:rPr lang="en-GB" baseline="3000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GB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/>
              <a:t> (severe </a:t>
            </a:r>
            <a:r>
              <a:rPr lang="it-IT" err="1"/>
              <a:t>damage</a:t>
            </a:r>
            <a:r>
              <a:rPr lang="it-IT"/>
              <a:t> : ±30% </a:t>
            </a:r>
            <a:r>
              <a:rPr lang="it-IT" err="1"/>
              <a:t>nominal</a:t>
            </a:r>
            <a:r>
              <a:rPr lang="it-IT"/>
              <a:t> </a:t>
            </a:r>
            <a:r>
              <a:rPr lang="it-IT" err="1"/>
              <a:t>value</a:t>
            </a:r>
            <a:r>
              <a:rPr lang="it-IT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EF7C8A-4DFF-EA38-8447-1E1388D817ED}"/>
              </a:ext>
            </a:extLst>
          </p:cNvPr>
          <p:cNvSpPr txBox="1"/>
          <p:nvPr/>
        </p:nvSpPr>
        <p:spPr>
          <a:xfrm>
            <a:off x="360728" y="1979613"/>
            <a:ext cx="6296362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>
                <a:solidFill>
                  <a:srgbClr val="65829B"/>
                </a:solidFill>
              </a:rPr>
              <a:t>PERFORMANCE ASSESSMENT      </a:t>
            </a:r>
            <a:r>
              <a:rPr lang="en-GB" sz="1800" i="1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areaValve</a:t>
            </a:r>
            <a:r>
              <a:rPr lang="en-GB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0.01102 m</a:t>
            </a:r>
            <a:r>
              <a:rPr lang="en-GB" sz="180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endParaRPr lang="it-IT">
              <a:solidFill>
                <a:srgbClr val="65829B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7BFF4D-0662-9F0A-AC7A-04A57370588E}"/>
              </a:ext>
            </a:extLst>
          </p:cNvPr>
          <p:cNvSpPr txBox="1"/>
          <p:nvPr/>
        </p:nvSpPr>
        <p:spPr>
          <a:xfrm>
            <a:off x="9890122" y="1106850"/>
            <a:ext cx="16921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rgbClr val="65829B"/>
                </a:solidFill>
              </a:rPr>
              <a:t>2</a:t>
            </a:r>
            <a:r>
              <a:rPr lang="en-GB" sz="1400" baseline="30000">
                <a:solidFill>
                  <a:srgbClr val="65829B"/>
                </a:solidFill>
              </a:rPr>
              <a:t>ND</a:t>
            </a:r>
            <a:r>
              <a:rPr lang="en-GB" sz="1400">
                <a:solidFill>
                  <a:srgbClr val="65829B"/>
                </a:solidFill>
              </a:rPr>
              <a:t> MODEL</a:t>
            </a:r>
          </a:p>
          <a:p>
            <a:r>
              <a:rPr lang="en-GB" sz="1200">
                <a:solidFill>
                  <a:srgbClr val="65829B"/>
                </a:solidFill>
              </a:rPr>
              <a:t>NO PI CONTROLLER</a:t>
            </a:r>
            <a:endParaRPr lang="it-IT" sz="1200">
              <a:solidFill>
                <a:srgbClr val="65829B"/>
              </a:solidFill>
            </a:endParaRPr>
          </a:p>
          <a:p>
            <a:r>
              <a:rPr lang="it-IT" sz="1200">
                <a:solidFill>
                  <a:srgbClr val="65829B"/>
                </a:solidFill>
              </a:rPr>
              <a:t>CORROSION &amp; FOULING</a:t>
            </a:r>
          </a:p>
          <a:p>
            <a:endParaRPr lang="en-GB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1B88BB9-AD0D-1DCC-C5C2-68889510E8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9" b="2942"/>
          <a:stretch/>
        </p:blipFill>
        <p:spPr>
          <a:xfrm>
            <a:off x="8454703" y="1140348"/>
            <a:ext cx="1435419" cy="13026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E0829-4A99-3AF9-9435-326E96B31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3" y="2281016"/>
            <a:ext cx="5188679" cy="3891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F1518-39F6-6FEC-521E-9C2FE9288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153" y="2319678"/>
            <a:ext cx="5201680" cy="3901260"/>
          </a:xfrm>
          <a:prstGeom prst="rect">
            <a:avLst/>
          </a:prstGeom>
        </p:spPr>
      </p:pic>
      <p:sp>
        <p:nvSpPr>
          <p:cNvPr id="13" name="CasellaDiTesto 21">
            <a:extLst>
              <a:ext uri="{FF2B5EF4-FFF2-40B4-BE49-F238E27FC236}">
                <a16:creationId xmlns:a16="http://schemas.microsoft.com/office/drawing/2014/main" id="{DE27F45F-537F-C8FC-A429-81E8012F9838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8039FE-29F2-6825-1FF7-A0BFE6CE1DF7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9174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Damage 1: Valve 2</a:t>
            </a:r>
            <a:r>
              <a:rPr lang="en-GB" baseline="30000"/>
              <a:t>ND </a:t>
            </a:r>
            <a:r>
              <a:rPr lang="en-GB"/>
              <a:t>MODEL</a:t>
            </a:r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2C60F7-4642-FFD5-E406-FB75E22C3AE8}"/>
              </a:ext>
            </a:extLst>
          </p:cNvPr>
          <p:cNvSpPr txBox="1"/>
          <p:nvPr/>
        </p:nvSpPr>
        <p:spPr>
          <a:xfrm>
            <a:off x="347421" y="1544431"/>
            <a:ext cx="368671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rgbClr val="65829B"/>
                </a:solidFill>
              </a:rPr>
              <a:t>MCMC</a:t>
            </a:r>
          </a:p>
          <a:p>
            <a:pPr algn="ctr"/>
            <a:r>
              <a:rPr lang="en-GB" sz="1800" i="1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areaValve</a:t>
            </a:r>
            <a:r>
              <a:rPr lang="en-GB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</a:t>
            </a:r>
            <a:r>
              <a:rPr lang="en-GB">
                <a:latin typeface="Times New Roman" panose="02020603050405020304" pitchFamily="18" charset="0"/>
                <a:ea typeface="Calibri" panose="020F0502020204030204" pitchFamily="34" charset="0"/>
              </a:rPr>
              <a:t>0.00813 [m</a:t>
            </a:r>
            <a:r>
              <a:rPr lang="en-GB" baseline="3000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GB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] (true value)</a:t>
            </a:r>
            <a:r>
              <a:rPr lang="it-IT"/>
              <a:t> </a:t>
            </a:r>
          </a:p>
          <a:p>
            <a:endParaRPr lang="en-GB" sz="18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49C24-6A36-8C33-8B8F-3535EB25C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445" y="3069864"/>
            <a:ext cx="4237382" cy="3175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802249-5B43-6A9E-093A-E0287804C0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66636"/>
            <a:ext cx="4237382" cy="3178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sellaDiTesto 21">
            <a:extLst>
              <a:ext uri="{FF2B5EF4-FFF2-40B4-BE49-F238E27FC236}">
                <a16:creationId xmlns:a16="http://schemas.microsoft.com/office/drawing/2014/main" id="{A88EACF1-A480-C422-18DD-05CAB5B79A72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0D0CE-0FC2-24D0-E1B2-1C83AEDA4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977" y="1043698"/>
            <a:ext cx="7288389" cy="202455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FD0AA4-9435-B4DA-4F77-624CA92B2E7F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49506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DC3CC33-629F-137A-F264-1F5275BBC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475" y="1556456"/>
            <a:ext cx="4444187" cy="234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Damage 1: Valve 2</a:t>
            </a:r>
            <a:r>
              <a:rPr lang="en-GB" baseline="30000"/>
              <a:t>ND</a:t>
            </a:r>
            <a:r>
              <a:rPr lang="en-GB"/>
              <a:t> MODEL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AB39D5-9CCE-B982-D4EA-61715018CE0C}"/>
                  </a:ext>
                </a:extLst>
              </p:cNvPr>
              <p:cNvSpPr txBox="1"/>
              <p:nvPr/>
            </p:nvSpPr>
            <p:spPr>
              <a:xfrm>
                <a:off x="530331" y="1045232"/>
                <a:ext cx="4802790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solidFill>
                      <a:srgbClr val="65829B"/>
                    </a:solidFill>
                  </a:rPr>
                  <a:t>RUL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𝑡h𝑟𝑠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=0.00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81</m:t>
                    </m:r>
                  </m:oMath>
                </a14:m>
                <a:r>
                  <a:rPr lang="en-GB" sz="160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[m</a:t>
                </a:r>
                <a:r>
                  <a:rPr lang="en-GB" sz="1600" baseline="3000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2</a:t>
                </a:r>
                <a:r>
                  <a:rPr lang="en-GB" sz="160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]</a:t>
                </a:r>
                <a:r>
                  <a:rPr lang="it-IT" sz="1600"/>
                  <a:t> -10 % </a:t>
                </a:r>
                <a:r>
                  <a:rPr lang="it-IT" sz="1600" err="1"/>
                  <a:t>nominal</a:t>
                </a:r>
                <a:r>
                  <a:rPr lang="it-IT" sz="1600"/>
                  <a:t> </a:t>
                </a:r>
                <a:r>
                  <a:rPr lang="it-IT" sz="1600" err="1"/>
                  <a:t>value</a:t>
                </a:r>
                <a:endParaRPr lang="it-IT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AB39D5-9CCE-B982-D4EA-61715018C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31" y="1045232"/>
                <a:ext cx="4802790" cy="369332"/>
              </a:xfrm>
              <a:prstGeom prst="rect">
                <a:avLst/>
              </a:prstGeom>
              <a:blipFill>
                <a:blip r:embed="rId4"/>
                <a:stretch>
                  <a:fillRect l="-1013" t="-6349" b="-2222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426607-4CFF-D88B-7CFE-9AF414B50B43}"/>
                  </a:ext>
                </a:extLst>
              </p:cNvPr>
              <p:cNvSpPr txBox="1"/>
              <p:nvPr/>
            </p:nvSpPr>
            <p:spPr>
              <a:xfrm>
                <a:off x="7310660" y="1076010"/>
                <a:ext cx="284645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=−0.05 [</m:t>
                      </m:r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𝑚𝑚</m:t>
                      </m:r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𝑦𝑒𝑎𝑟</m:t>
                      </m:r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it-IT" sz="180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426607-4CFF-D88B-7CFE-9AF414B50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660" y="1076010"/>
                <a:ext cx="2846453" cy="338554"/>
              </a:xfrm>
              <a:prstGeom prst="rect">
                <a:avLst/>
              </a:prstGeom>
              <a:blipFill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B374D87-0932-C326-AE57-9F460E79F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597" y="1556456"/>
            <a:ext cx="4426047" cy="234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3A3B64-F354-83CB-E56E-358C81980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475" y="3896456"/>
            <a:ext cx="4432732" cy="234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D064B78-AF57-D799-DBBD-2821D6331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131" y="3896456"/>
            <a:ext cx="4437513" cy="2340000"/>
          </a:xfrm>
          <a:prstGeom prst="rect">
            <a:avLst/>
          </a:prstGeom>
        </p:spPr>
      </p:pic>
      <p:sp>
        <p:nvSpPr>
          <p:cNvPr id="13" name="CasellaDiTesto 21">
            <a:extLst>
              <a:ext uri="{FF2B5EF4-FFF2-40B4-BE49-F238E27FC236}">
                <a16:creationId xmlns:a16="http://schemas.microsoft.com/office/drawing/2014/main" id="{6B4F6131-914B-AFAB-CBE7-54B0DFB35CEA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32D8358-9255-7C88-D5BD-821530FC1ED0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134929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Damage 1: Valve 2</a:t>
            </a:r>
            <a:r>
              <a:rPr lang="en-GB" baseline="30000"/>
              <a:t>ND</a:t>
            </a:r>
            <a:r>
              <a:rPr lang="en-GB"/>
              <a:t> MODEL</a:t>
            </a:r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B1F07-7DE1-CCCA-CCD7-D50459689BB7}"/>
              </a:ext>
            </a:extLst>
          </p:cNvPr>
          <p:cNvSpPr txBox="1"/>
          <p:nvPr/>
        </p:nvSpPr>
        <p:spPr>
          <a:xfrm>
            <a:off x="531618" y="1096004"/>
            <a:ext cx="226581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it-IT">
                <a:solidFill>
                  <a:srgbClr val="65829B"/>
                </a:solidFill>
              </a:rPr>
              <a:t>ANOMALY DETECTION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9F892-5806-38AC-0ED0-58715DAA4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r="6993"/>
          <a:stretch/>
        </p:blipFill>
        <p:spPr bwMode="auto">
          <a:xfrm>
            <a:off x="1713504" y="1400913"/>
            <a:ext cx="8630146" cy="2304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32CBF9-624F-3537-420E-FD6BF9944F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 r="7708"/>
          <a:stretch/>
        </p:blipFill>
        <p:spPr bwMode="auto">
          <a:xfrm>
            <a:off x="1761075" y="3743481"/>
            <a:ext cx="8535004" cy="23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asellaDiTesto 21">
            <a:extLst>
              <a:ext uri="{FF2B5EF4-FFF2-40B4-BE49-F238E27FC236}">
                <a16:creationId xmlns:a16="http://schemas.microsoft.com/office/drawing/2014/main" id="{A50440F8-BD0D-1A7D-DD71-0A6EF25C13DE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B70BFF3-6283-D4BD-86DD-8A8E0A8467CD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7394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Damage 2: Bearing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49711A1-CDB2-4E47-A25F-ADA42D5E3B3E}"/>
                  </a:ext>
                </a:extLst>
              </p:cNvPr>
              <p:cNvSpPr txBox="1"/>
              <p:nvPr/>
            </p:nvSpPr>
            <p:spPr>
              <a:xfrm>
                <a:off x="498620" y="1382141"/>
                <a:ext cx="3441081" cy="320767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GB"/>
                  <a:t>One of the bearings supporting the electric generator shaft is subjected to </a:t>
                </a:r>
                <a:r>
                  <a:rPr lang="en-GB">
                    <a:solidFill>
                      <a:srgbClr val="65829B"/>
                    </a:solidFill>
                  </a:rPr>
                  <a:t>pitting</a:t>
                </a:r>
                <a:r>
                  <a:rPr lang="en-GB"/>
                  <a:t>.</a:t>
                </a:r>
                <a:endParaRPr lang="it-IT"/>
              </a:p>
              <a:p>
                <a:endParaRPr lang="it-IT"/>
              </a:p>
              <a:p>
                <a:r>
                  <a:rPr lang="it-IT"/>
                  <a:t>Pitting </a:t>
                </a:r>
                <a:r>
                  <a:rPr lang="it-IT" err="1"/>
                  <a:t>occurring</a:t>
                </a:r>
                <a:r>
                  <a:rPr lang="it-IT"/>
                  <a:t> on the </a:t>
                </a:r>
                <a:r>
                  <a:rPr lang="it-IT" err="1">
                    <a:solidFill>
                      <a:srgbClr val="65829B"/>
                    </a:solidFill>
                  </a:rPr>
                  <a:t>inner</a:t>
                </a:r>
                <a:r>
                  <a:rPr lang="it-IT">
                    <a:solidFill>
                      <a:srgbClr val="65829B"/>
                    </a:solidFill>
                  </a:rPr>
                  <a:t> race </a:t>
                </a:r>
                <a:r>
                  <a:rPr lang="it-IT"/>
                  <a:t>of the </a:t>
                </a:r>
                <a:r>
                  <a:rPr lang="it-IT" err="1"/>
                  <a:t>bearing</a:t>
                </a:r>
                <a:r>
                  <a:rPr lang="it-IT"/>
                  <a:t> </a:t>
                </a:r>
                <a:r>
                  <a:rPr lang="it-IT" err="1"/>
                  <a:t>is</a:t>
                </a:r>
                <a:r>
                  <a:rPr lang="it-IT"/>
                  <a:t> </a:t>
                </a:r>
                <a:r>
                  <a:rPr lang="it-IT" err="1"/>
                  <a:t>considered</a:t>
                </a:r>
                <a:r>
                  <a:rPr lang="it-IT"/>
                  <a:t>: </a:t>
                </a:r>
                <a:r>
                  <a:rPr lang="it-IT" err="1"/>
                  <a:t>this</a:t>
                </a:r>
                <a:r>
                  <a:rPr lang="it-IT"/>
                  <a:t> </a:t>
                </a:r>
                <a:r>
                  <a:rPr lang="it-IT" err="1"/>
                  <a:t>phenomenon</a:t>
                </a:r>
                <a:r>
                  <a:rPr lang="it-IT"/>
                  <a:t> </a:t>
                </a:r>
                <a:r>
                  <a:rPr lang="it-IT" err="1"/>
                  <a:t>causes</a:t>
                </a:r>
                <a:r>
                  <a:rPr lang="it-IT"/>
                  <a:t> an impulsive </a:t>
                </a:r>
                <a:r>
                  <a:rPr lang="it-IT" err="1">
                    <a:solidFill>
                      <a:srgbClr val="65829B"/>
                    </a:solidFill>
                  </a:rPr>
                  <a:t>decrease</a:t>
                </a:r>
                <a:r>
                  <a:rPr lang="it-IT">
                    <a:solidFill>
                      <a:srgbClr val="65829B"/>
                    </a:solidFill>
                  </a:rPr>
                  <a:t> of </a:t>
                </a:r>
                <a:r>
                  <a:rPr lang="it-IT" err="1">
                    <a:solidFill>
                      <a:srgbClr val="65829B"/>
                    </a:solidFill>
                  </a:rPr>
                  <a:t>bearing</a:t>
                </a:r>
                <a:r>
                  <a:rPr lang="it-IT">
                    <a:solidFill>
                      <a:srgbClr val="65829B"/>
                    </a:solidFill>
                  </a:rPr>
                  <a:t> </a:t>
                </a:r>
                <a:r>
                  <a:rPr lang="it-IT" err="1">
                    <a:solidFill>
                      <a:srgbClr val="65829B"/>
                    </a:solidFill>
                  </a:rPr>
                  <a:t>stiffness</a:t>
                </a:r>
                <a:r>
                  <a:rPr lang="it-IT">
                    <a:solidFill>
                      <a:srgbClr val="65829B"/>
                    </a:solidFill>
                  </a:rPr>
                  <a:t> </a:t>
                </a:r>
                <a:r>
                  <a:rPr lang="it-IT"/>
                  <a:t>with frequency: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𝐵𝑃𝐹𝐼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120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49711A1-CDB2-4E47-A25F-ADA42D5E3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20" y="1382141"/>
                <a:ext cx="3441081" cy="3207673"/>
              </a:xfrm>
              <a:prstGeom prst="rect">
                <a:avLst/>
              </a:prstGeom>
              <a:blipFill>
                <a:blip r:embed="rId3"/>
                <a:stretch>
                  <a:fillRect l="-1596" t="-1141" r="-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6F7EDE9-017D-AF41-EA5F-3CA490E5F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573" y="1308390"/>
            <a:ext cx="7487901" cy="458657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BE9BC3-3F5E-042E-5288-79D90A26FAB2}"/>
              </a:ext>
            </a:extLst>
          </p:cNvPr>
          <p:cNvSpPr txBox="1"/>
          <p:nvPr/>
        </p:nvSpPr>
        <p:spPr>
          <a:xfrm>
            <a:off x="498620" y="4589814"/>
            <a:ext cx="355847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The force acting on the bearing is due to </a:t>
            </a:r>
            <a:r>
              <a:rPr lang="en-GB">
                <a:solidFill>
                  <a:srgbClr val="65829B"/>
                </a:solidFill>
              </a:rPr>
              <a:t>load imbalance</a:t>
            </a:r>
            <a:r>
              <a:rPr lang="en-GB" b="1"/>
              <a:t> </a:t>
            </a:r>
            <a:r>
              <a:rPr lang="en-GB"/>
              <a:t>of the rotor and it’s synchronous with the shaft rotation.</a:t>
            </a:r>
            <a:endParaRPr lang="it-IT"/>
          </a:p>
        </p:txBody>
      </p:sp>
      <p:sp>
        <p:nvSpPr>
          <p:cNvPr id="10" name="CasellaDiTesto 21">
            <a:extLst>
              <a:ext uri="{FF2B5EF4-FFF2-40B4-BE49-F238E27FC236}">
                <a16:creationId xmlns:a16="http://schemas.microsoft.com/office/drawing/2014/main" id="{53DFF7DE-7B08-755C-D602-BBCA7A0EC7CE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0A8A08F-C06F-61A6-54C8-76C81A059714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31045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problem</a:t>
            </a:r>
          </a:p>
        </p:txBody>
      </p:sp>
      <p:pic>
        <p:nvPicPr>
          <p:cNvPr id="5" name="Immagine 5" descr="Immagine che contiene acqua, cielo, esterni, barca&#10;&#10;Descrizione generata automaticamente">
            <a:extLst>
              <a:ext uri="{FF2B5EF4-FFF2-40B4-BE49-F238E27FC236}">
                <a16:creationId xmlns:a16="http://schemas.microsoft.com/office/drawing/2014/main" id="{8001E94A-2823-7663-0433-CF6F74779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80" y="1788974"/>
            <a:ext cx="5991225" cy="3924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9DB7C-412B-E9D3-9FCF-01EDD8C201D4}"/>
              </a:ext>
            </a:extLst>
          </p:cNvPr>
          <p:cNvSpPr txBox="1"/>
          <p:nvPr/>
        </p:nvSpPr>
        <p:spPr>
          <a:xfrm>
            <a:off x="0" y="104127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solidFill>
                  <a:srgbClr val="65829B"/>
                </a:solidFill>
              </a:rPr>
              <a:t>NUCLEAR MARINE PROPULSION FLEET </a:t>
            </a:r>
            <a:endParaRPr lang="en-GB" sz="2800">
              <a:solidFill>
                <a:srgbClr val="65829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4CA1F-3A5B-E838-5BC8-D27A8EA98C13}"/>
              </a:ext>
            </a:extLst>
          </p:cNvPr>
          <p:cNvSpPr txBox="1"/>
          <p:nvPr/>
        </p:nvSpPr>
        <p:spPr>
          <a:xfrm>
            <a:off x="1983511" y="1788974"/>
            <a:ext cx="1789722" cy="338554"/>
          </a:xfrm>
          <a:prstGeom prst="rect">
            <a:avLst/>
          </a:prstGeom>
          <a:noFill/>
          <a:ln>
            <a:solidFill>
              <a:srgbClr val="2136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rgbClr val="213652"/>
                </a:solidFill>
              </a:rPr>
              <a:t>THE PROBLEM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8AFFB-63F5-1E16-33EC-471FD6683EE6}"/>
              </a:ext>
            </a:extLst>
          </p:cNvPr>
          <p:cNvSpPr txBox="1"/>
          <p:nvPr/>
        </p:nvSpPr>
        <p:spPr>
          <a:xfrm>
            <a:off x="312337" y="2435531"/>
            <a:ext cx="2488242" cy="338554"/>
          </a:xfrm>
          <a:prstGeom prst="rect">
            <a:avLst/>
          </a:prstGeom>
          <a:noFill/>
          <a:ln>
            <a:solidFill>
              <a:srgbClr val="2136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rgbClr val="65829B"/>
                </a:solidFill>
              </a:rPr>
              <a:t>POSSIBLE SHIP DAMAGES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37AB3-417B-2C80-0A79-CBD24498C235}"/>
              </a:ext>
            </a:extLst>
          </p:cNvPr>
          <p:cNvSpPr txBox="1"/>
          <p:nvPr/>
        </p:nvSpPr>
        <p:spPr>
          <a:xfrm>
            <a:off x="3409692" y="2435531"/>
            <a:ext cx="1615827" cy="338554"/>
          </a:xfrm>
          <a:prstGeom prst="rect">
            <a:avLst/>
          </a:prstGeom>
          <a:noFill/>
          <a:ln>
            <a:solidFill>
              <a:srgbClr val="2136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rgbClr val="65829B"/>
                </a:solidFill>
              </a:rPr>
              <a:t>MANAGEMENT</a:t>
            </a:r>
            <a:endParaRPr lang="it-IT">
              <a:solidFill>
                <a:srgbClr val="65829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D161E-E1DB-1AF9-AA66-7410F16B024A}"/>
              </a:ext>
            </a:extLst>
          </p:cNvPr>
          <p:cNvSpPr txBox="1"/>
          <p:nvPr/>
        </p:nvSpPr>
        <p:spPr>
          <a:xfrm>
            <a:off x="280395" y="3011772"/>
            <a:ext cx="2563826" cy="2308324"/>
          </a:xfrm>
          <a:prstGeom prst="rect">
            <a:avLst/>
          </a:prstGeom>
          <a:noFill/>
          <a:ln>
            <a:solidFill>
              <a:srgbClr val="213652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err="1"/>
              <a:t>Degradation</a:t>
            </a:r>
            <a:r>
              <a:rPr lang="it-IT" sz="1600"/>
              <a:t> of </a:t>
            </a:r>
            <a:r>
              <a:rPr lang="it-IT" sz="1600" err="1"/>
              <a:t>admission</a:t>
            </a:r>
            <a:r>
              <a:rPr lang="it-IT" sz="1600"/>
              <a:t> valve of the turbine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600">
              <a:solidFill>
                <a:srgbClr val="65829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err="1"/>
              <a:t>Damage</a:t>
            </a:r>
            <a:r>
              <a:rPr lang="it-IT" sz="1600"/>
              <a:t> on </a:t>
            </a:r>
            <a:r>
              <a:rPr lang="it-IT" sz="1600" err="1"/>
              <a:t>bearing</a:t>
            </a:r>
            <a:r>
              <a:rPr lang="it-IT" sz="1600"/>
              <a:t> of the generator </a:t>
            </a:r>
            <a:r>
              <a:rPr lang="it-IT" sz="1600" err="1"/>
              <a:t>shaft</a:t>
            </a:r>
            <a:r>
              <a:rPr lang="it-IT" sz="1600"/>
              <a:t> </a:t>
            </a:r>
            <a:endParaRPr lang="it-IT" sz="1600">
              <a:solidFill>
                <a:srgbClr val="65829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600">
              <a:solidFill>
                <a:srgbClr val="65829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/>
              <a:t>Crack </a:t>
            </a:r>
            <a:r>
              <a:rPr lang="it-IT" sz="1600" err="1"/>
              <a:t>propagation</a:t>
            </a:r>
            <a:r>
              <a:rPr lang="it-IT" sz="1600"/>
              <a:t> on the pressure vessel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50B994-66D3-70D8-8FF4-084AA475F12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556458" y="2127528"/>
            <a:ext cx="1321914" cy="308003"/>
          </a:xfrm>
          <a:prstGeom prst="straightConnector1">
            <a:avLst/>
          </a:prstGeom>
          <a:ln>
            <a:solidFill>
              <a:srgbClr val="2136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AE94DB-A2DE-6131-E4CD-39D2C6DBD36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2878372" y="2127528"/>
            <a:ext cx="1339234" cy="308003"/>
          </a:xfrm>
          <a:prstGeom prst="straightConnector1">
            <a:avLst/>
          </a:prstGeom>
          <a:ln>
            <a:solidFill>
              <a:srgbClr val="2136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EF2777-3371-8143-AE86-1299F214A24F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1556458" y="2774085"/>
            <a:ext cx="5850" cy="237687"/>
          </a:xfrm>
          <a:prstGeom prst="straightConnector1">
            <a:avLst/>
          </a:prstGeom>
          <a:ln>
            <a:solidFill>
              <a:srgbClr val="2136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>
            <a:extLst>
              <a:ext uri="{FF2B5EF4-FFF2-40B4-BE49-F238E27FC236}">
                <a16:creationId xmlns:a16="http://schemas.microsoft.com/office/drawing/2014/main" id="{765EA02D-2EC2-C065-0A7E-408669D0A766}"/>
              </a:ext>
            </a:extLst>
          </p:cNvPr>
          <p:cNvSpPr txBox="1"/>
          <p:nvPr/>
        </p:nvSpPr>
        <p:spPr>
          <a:xfrm>
            <a:off x="2935693" y="3011772"/>
            <a:ext cx="2563826" cy="2308324"/>
          </a:xfrm>
          <a:prstGeom prst="rect">
            <a:avLst/>
          </a:prstGeom>
          <a:noFill/>
          <a:ln>
            <a:solidFill>
              <a:srgbClr val="213652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/>
              <a:t>Flow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6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err="1"/>
              <a:t>Maintenance</a:t>
            </a:r>
            <a:r>
              <a:rPr lang="it-IT" sz="1600"/>
              <a:t> </a:t>
            </a:r>
            <a:r>
              <a:rPr lang="it-IT" sz="1600" err="1"/>
              <a:t>operations</a:t>
            </a:r>
            <a:endParaRPr lang="it-IT" sz="16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600">
              <a:solidFill>
                <a:srgbClr val="65829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/>
              <a:t>Personnel</a:t>
            </a:r>
            <a:r>
              <a:rPr lang="it-IT" sz="1600"/>
              <a:t> and </a:t>
            </a:r>
            <a:r>
              <a:rPr lang="it-IT" sz="1600" err="1"/>
              <a:t>material</a:t>
            </a:r>
            <a:r>
              <a:rPr lang="it-IT" sz="1600"/>
              <a:t>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6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b="1"/>
              <a:t>Cost </a:t>
            </a:r>
            <a:r>
              <a:rPr lang="it-IT" sz="1600" b="1" err="1"/>
              <a:t>analysis</a:t>
            </a:r>
            <a:endParaRPr lang="it-IT" sz="1600" b="1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600"/>
          </a:p>
        </p:txBody>
      </p:sp>
      <p:cxnSp>
        <p:nvCxnSpPr>
          <p:cNvPr id="16" name="Straight Arrow Connector 19">
            <a:extLst>
              <a:ext uri="{FF2B5EF4-FFF2-40B4-BE49-F238E27FC236}">
                <a16:creationId xmlns:a16="http://schemas.microsoft.com/office/drawing/2014/main" id="{41A04C63-65AE-84AC-8588-C93009A5E8F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211756" y="2774085"/>
            <a:ext cx="5850" cy="237687"/>
          </a:xfrm>
          <a:prstGeom prst="straightConnector1">
            <a:avLst/>
          </a:prstGeom>
          <a:ln>
            <a:solidFill>
              <a:srgbClr val="2136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21">
            <a:extLst>
              <a:ext uri="{FF2B5EF4-FFF2-40B4-BE49-F238E27FC236}">
                <a16:creationId xmlns:a16="http://schemas.microsoft.com/office/drawing/2014/main" id="{088D0D67-FE3E-4EA4-87E1-F62FFB9F8284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>
                <a:solidFill>
                  <a:schemeClr val="bg1"/>
                </a:solidFill>
              </a:rPr>
              <a:t>Problem</a:t>
            </a:r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i="1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B5CA83-FD01-5C47-24B8-5084EE3E6750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30388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9711A1-CDB2-4E47-A25F-ADA42D5E3B3E}"/>
              </a:ext>
            </a:extLst>
          </p:cNvPr>
          <p:cNvSpPr txBox="1"/>
          <p:nvPr/>
        </p:nvSpPr>
        <p:spPr>
          <a:xfrm>
            <a:off x="489194" y="1454094"/>
            <a:ext cx="754244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Starting from the nominal stiffness of the bearing (1e7 N/m), this value is decreased by a quantity </a:t>
            </a:r>
            <a:r>
              <a:rPr lang="el-GR">
                <a:solidFill>
                  <a:srgbClr val="65829B"/>
                </a:solidFill>
              </a:rPr>
              <a:t>Δ</a:t>
            </a:r>
            <a:r>
              <a:rPr lang="it-IT">
                <a:solidFill>
                  <a:srgbClr val="65829B"/>
                </a:solidFill>
              </a:rPr>
              <a:t>k</a:t>
            </a:r>
            <a:r>
              <a:rPr lang="en-GB"/>
              <a:t> that depends on the </a:t>
            </a:r>
            <a:r>
              <a:rPr lang="en-GB">
                <a:solidFill>
                  <a:srgbClr val="65829B"/>
                </a:solidFill>
              </a:rPr>
              <a:t>depth of the damage </a:t>
            </a:r>
            <a:r>
              <a:rPr lang="en-GB"/>
              <a:t>according to a formula that interpolates the following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With no defect, </a:t>
            </a:r>
            <a:r>
              <a:rPr lang="el-GR"/>
              <a:t>Δ</a:t>
            </a:r>
            <a:r>
              <a:rPr lang="it-IT"/>
              <a:t>k</a:t>
            </a:r>
            <a:r>
              <a:rPr lang="en-GB"/>
              <a:t> is equal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With 0.1 mm deep pit, </a:t>
            </a:r>
            <a:r>
              <a:rPr lang="el-GR"/>
              <a:t>Δ</a:t>
            </a:r>
            <a:r>
              <a:rPr lang="it-IT"/>
              <a:t>k</a:t>
            </a:r>
            <a:r>
              <a:rPr lang="en-GB"/>
              <a:t> is equal to 8e4 N/m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With 1 mm deep pit (limit value), </a:t>
            </a:r>
            <a:r>
              <a:rPr lang="el-GR"/>
              <a:t>Δ</a:t>
            </a:r>
            <a:r>
              <a:rPr lang="it-IT"/>
              <a:t>k</a:t>
            </a:r>
            <a:r>
              <a:rPr lang="en-GB"/>
              <a:t> is equal to 9e6 N/m. </a:t>
            </a:r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3530B54-C384-E574-AC84-D4EC5A3A8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51" y="3353284"/>
            <a:ext cx="6025478" cy="244730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7A80CA1-0958-0976-BD13-1BB05B4BF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948" y="1990218"/>
            <a:ext cx="3628770" cy="2897019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17921448-6851-9910-935F-C0929C47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5" y="90617"/>
            <a:ext cx="6971271" cy="543697"/>
          </a:xfrm>
        </p:spPr>
        <p:txBody>
          <a:bodyPr/>
          <a:lstStyle/>
          <a:p>
            <a:r>
              <a:rPr lang="en-GB"/>
              <a:t>Damage 2: Bearing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7A57FDF-3564-60D9-3204-CBC9B07A2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64" y="4213781"/>
            <a:ext cx="2732609" cy="1929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linea, fila, rigato&#10;&#10;Descrizione generata automaticamente">
            <a:extLst>
              <a:ext uri="{FF2B5EF4-FFF2-40B4-BE49-F238E27FC236}">
                <a16:creationId xmlns:a16="http://schemas.microsoft.com/office/drawing/2014/main" id="{FBC24FAF-8611-88F9-2087-3E776724B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109" y="1733821"/>
            <a:ext cx="2740629" cy="1619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sellaDiTesto 21">
            <a:extLst>
              <a:ext uri="{FF2B5EF4-FFF2-40B4-BE49-F238E27FC236}">
                <a16:creationId xmlns:a16="http://schemas.microsoft.com/office/drawing/2014/main" id="{0A0BDD55-69BC-2161-FEA9-80FBC28BCE43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4B76DAA-F850-86A1-E937-5AB6433B1883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74455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Damage 2: Bearing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9711A1-CDB2-4E47-A25F-ADA42D5E3B3E}"/>
              </a:ext>
            </a:extLst>
          </p:cNvPr>
          <p:cNvSpPr txBox="1"/>
          <p:nvPr/>
        </p:nvSpPr>
        <p:spPr>
          <a:xfrm>
            <a:off x="577054" y="1492898"/>
            <a:ext cx="621967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65829B"/>
                </a:solidFill>
              </a:rPr>
              <a:t>Fourier transform </a:t>
            </a:r>
            <a:r>
              <a:rPr lang="en-GB"/>
              <a:t>of the acquired signal (with pit depth 0.4 mm) yields this </a:t>
            </a:r>
            <a:r>
              <a:rPr lang="en-GB">
                <a:solidFill>
                  <a:srgbClr val="65829B"/>
                </a:solidFill>
              </a:rPr>
              <a:t>spectrum</a:t>
            </a:r>
            <a:r>
              <a:rPr lang="en-GB"/>
              <a:t>. Components </a:t>
            </a:r>
            <a:r>
              <a:rPr lang="en-GB" err="1"/>
              <a:t>centered</a:t>
            </a:r>
            <a:r>
              <a:rPr lang="en-GB"/>
              <a:t> at frequencies around BPFI arise. However, it’s difficult to evaluate health basing on the spectrum of the signal.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D4D22AA-EFA4-EE33-E445-FC1EAD4B4E2B}"/>
              </a:ext>
            </a:extLst>
          </p:cNvPr>
          <p:cNvSpPr txBox="1"/>
          <p:nvPr/>
        </p:nvSpPr>
        <p:spPr>
          <a:xfrm>
            <a:off x="6096000" y="4778553"/>
            <a:ext cx="587409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Time domain analysis allows to compute the Crest Factor, that is an indicator of impulsive peaks of vibrations. It’s more efficient than RMS.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4C8FE8-DCD8-7FE5-FC7B-B4C95EEBD475}"/>
              </a:ext>
            </a:extLst>
          </p:cNvPr>
          <p:cNvSpPr txBox="1"/>
          <p:nvPr/>
        </p:nvSpPr>
        <p:spPr>
          <a:xfrm>
            <a:off x="424570" y="1100913"/>
            <a:ext cx="42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65829B"/>
                </a:solidFill>
              </a:rPr>
              <a:t>FREQUENCY AND TIME ANALYSIS</a:t>
            </a:r>
            <a:endParaRPr lang="en-GB" sz="1800" b="1">
              <a:solidFill>
                <a:srgbClr val="65829B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32E5B53-F16A-1BE2-663B-4FA773EA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914" y="1285579"/>
            <a:ext cx="3877338" cy="315083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B95D0F4-8952-12C1-9465-FC69EC1EE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750" y="2781600"/>
            <a:ext cx="3877337" cy="3309632"/>
          </a:xfrm>
          <a:prstGeom prst="rect">
            <a:avLst/>
          </a:prstGeom>
        </p:spPr>
      </p:pic>
      <p:sp>
        <p:nvSpPr>
          <p:cNvPr id="12" name="CasellaDiTesto 21">
            <a:extLst>
              <a:ext uri="{FF2B5EF4-FFF2-40B4-BE49-F238E27FC236}">
                <a16:creationId xmlns:a16="http://schemas.microsoft.com/office/drawing/2014/main" id="{5ECF14E4-E2CA-9DB2-CAFA-516B5F3E40EB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1A13EFC-6B59-AB9C-69B4-F7F7767B159B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535022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Damage 2: Bearing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9711A1-CDB2-4E47-A25F-ADA42D5E3B3E}"/>
              </a:ext>
            </a:extLst>
          </p:cNvPr>
          <p:cNvSpPr txBox="1"/>
          <p:nvPr/>
        </p:nvSpPr>
        <p:spPr>
          <a:xfrm>
            <a:off x="424570" y="1554413"/>
            <a:ext cx="1115154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An </a:t>
            </a:r>
            <a:r>
              <a:rPr lang="en-GB">
                <a:solidFill>
                  <a:srgbClr val="65829B"/>
                </a:solidFill>
              </a:rPr>
              <a:t>ANN</a:t>
            </a:r>
            <a:r>
              <a:rPr lang="en-GB"/>
              <a:t> is trained for a pit depth between 0.1 mm and 1 mm. Output of the ANN is the CF.</a:t>
            </a:r>
          </a:p>
          <a:p>
            <a:endParaRPr lang="en-GB"/>
          </a:p>
          <a:p>
            <a:r>
              <a:rPr lang="en-GB"/>
              <a:t>Then, </a:t>
            </a:r>
            <a:r>
              <a:rPr lang="en-GB">
                <a:solidFill>
                  <a:srgbClr val="65829B"/>
                </a:solidFill>
              </a:rPr>
              <a:t>MCMC</a:t>
            </a:r>
            <a:r>
              <a:rPr lang="en-GB"/>
              <a:t> for the evaluation of the </a:t>
            </a:r>
            <a:r>
              <a:rPr lang="en-GB">
                <a:solidFill>
                  <a:srgbClr val="65829B"/>
                </a:solidFill>
              </a:rPr>
              <a:t>pit depth </a:t>
            </a:r>
            <a:r>
              <a:rPr lang="en-GB"/>
              <a:t>was built. The prior distribution is an uniform distribution between 0 and 1 mm depth; the transition distribution is normal with properly tuned variance. The generated MCMC approaches well the real value of the parameter.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23CE64B-25C8-9D71-B87A-8F299B865637}"/>
              </a:ext>
            </a:extLst>
          </p:cNvPr>
          <p:cNvSpPr txBox="1"/>
          <p:nvPr/>
        </p:nvSpPr>
        <p:spPr>
          <a:xfrm>
            <a:off x="424570" y="1100913"/>
            <a:ext cx="42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65829B"/>
                </a:solidFill>
              </a:rPr>
              <a:t>ANN AND MCMC</a:t>
            </a:r>
            <a:endParaRPr lang="en-GB" sz="1800" b="1">
              <a:solidFill>
                <a:srgbClr val="65829B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5EF787-38B0-F3B1-388D-44DD9941D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15909"/>
            <a:ext cx="3512305" cy="295076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02F014-D62C-A00C-FAA6-478028E26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19" y="3115909"/>
            <a:ext cx="3743262" cy="2950766"/>
          </a:xfrm>
          <a:prstGeom prst="rect">
            <a:avLst/>
          </a:prstGeom>
        </p:spPr>
      </p:pic>
      <p:sp>
        <p:nvSpPr>
          <p:cNvPr id="12" name="CasellaDiTesto 21">
            <a:extLst>
              <a:ext uri="{FF2B5EF4-FFF2-40B4-BE49-F238E27FC236}">
                <a16:creationId xmlns:a16="http://schemas.microsoft.com/office/drawing/2014/main" id="{DFEA185D-1949-2CA2-C752-1167F8415197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A7FD2C-7792-159A-C98C-3B0266613497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88456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Damage 2: Bearing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9711A1-CDB2-4E47-A25F-ADA42D5E3B3E}"/>
              </a:ext>
            </a:extLst>
          </p:cNvPr>
          <p:cNvSpPr txBox="1"/>
          <p:nvPr/>
        </p:nvSpPr>
        <p:spPr>
          <a:xfrm>
            <a:off x="424570" y="1744221"/>
            <a:ext cx="5372916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First the model is run in undamaged condition. </a:t>
            </a:r>
            <a:r>
              <a:rPr lang="en-GB">
                <a:solidFill>
                  <a:srgbClr val="65829B"/>
                </a:solidFill>
              </a:rPr>
              <a:t>Z-score</a:t>
            </a:r>
            <a:r>
              <a:rPr lang="en-GB"/>
              <a:t> with respect to Crest Factor is computed and limits for anomaly detection are determined at mean(z-score) ± 2std(z-score). </a:t>
            </a:r>
          </a:p>
          <a:p>
            <a:endParaRPr lang="en-GB"/>
          </a:p>
          <a:p>
            <a:r>
              <a:rPr lang="en-GB"/>
              <a:t>Then the model is run with pit depth varying from minimum to maximum value and z-scores are computed: damage starts to be </a:t>
            </a:r>
            <a:r>
              <a:rPr lang="en-GB">
                <a:solidFill>
                  <a:srgbClr val="65829B"/>
                </a:solidFill>
              </a:rPr>
              <a:t>detected from 0.3 mm </a:t>
            </a:r>
            <a:r>
              <a:rPr lang="en-GB"/>
              <a:t>deep pit.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23CE64B-25C8-9D71-B87A-8F299B865637}"/>
              </a:ext>
            </a:extLst>
          </p:cNvPr>
          <p:cNvSpPr txBox="1"/>
          <p:nvPr/>
        </p:nvSpPr>
        <p:spPr>
          <a:xfrm>
            <a:off x="424570" y="1100913"/>
            <a:ext cx="42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65829B"/>
                </a:solidFill>
              </a:rPr>
              <a:t>ANOMALY DETECTION</a:t>
            </a:r>
            <a:endParaRPr lang="en-GB" sz="1800" b="1">
              <a:solidFill>
                <a:srgbClr val="65829B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A1E36F-8C01-B73F-C88F-D9834BCC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4449"/>
            <a:ext cx="5382232" cy="4115009"/>
          </a:xfrm>
          <a:prstGeom prst="rect">
            <a:avLst/>
          </a:prstGeom>
        </p:spPr>
      </p:pic>
      <p:sp>
        <p:nvSpPr>
          <p:cNvPr id="10" name="CasellaDiTesto 21">
            <a:extLst>
              <a:ext uri="{FF2B5EF4-FFF2-40B4-BE49-F238E27FC236}">
                <a16:creationId xmlns:a16="http://schemas.microsoft.com/office/drawing/2014/main" id="{CEB2CE4A-1E4A-30F8-F64C-2EBF88873E07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4AAD463-8826-4ED2-EF8E-F6FC95F469DF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96862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Damage 2: Bearing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49711A1-CDB2-4E47-A25F-ADA42D5E3B3E}"/>
                  </a:ext>
                </a:extLst>
              </p:cNvPr>
              <p:cNvSpPr txBox="1"/>
              <p:nvPr/>
            </p:nvSpPr>
            <p:spPr>
              <a:xfrm>
                <a:off x="424569" y="1744221"/>
                <a:ext cx="7079167" cy="120827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/>
                  <a:t>Material: steel 42CrMo4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/>
                  <a:t>Pit (crack) development: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𝑑𝑁</m:t>
                    </m:r>
                  </m:oMath>
                </a14:m>
                <a:endParaRPr lang="it-IT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/>
                  <a:t>Crack driver: contact stress </a:t>
                </a:r>
                <a:r>
                  <a:rPr lang="it-IT" err="1"/>
                  <a:t>between</a:t>
                </a:r>
                <a:r>
                  <a:rPr lang="it-IT"/>
                  <a:t> roller and </a:t>
                </a:r>
                <a:r>
                  <a:rPr lang="it-IT" err="1"/>
                  <a:t>cage</a:t>
                </a:r>
                <a:r>
                  <a:rPr lang="it-IT"/>
                  <a:t> with BPFI </a:t>
                </a:r>
                <a:r>
                  <a:rPr lang="it-IT" err="1"/>
                  <a:t>cycles</a:t>
                </a:r>
                <a:r>
                  <a:rPr lang="it-IT"/>
                  <a:t>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err="1"/>
                  <a:t>When</a:t>
                </a:r>
                <a:r>
                  <a:rPr lang="it-IT"/>
                  <a:t> pit </a:t>
                </a:r>
                <a:r>
                  <a:rPr lang="it-IT" err="1"/>
                  <a:t>is</a:t>
                </a:r>
                <a:r>
                  <a:rPr lang="it-IT"/>
                  <a:t> 0.3 mm deep, RUL </a:t>
                </a:r>
                <a:r>
                  <a:rPr lang="it-IT" err="1"/>
                  <a:t>is</a:t>
                </a:r>
                <a:r>
                  <a:rPr lang="it-IT"/>
                  <a:t> </a:t>
                </a:r>
                <a:r>
                  <a:rPr lang="it-IT" err="1"/>
                  <a:t>about</a:t>
                </a:r>
                <a:r>
                  <a:rPr lang="it-IT"/>
                  <a:t> 190 days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49711A1-CDB2-4E47-A25F-ADA42D5E3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69" y="1744221"/>
                <a:ext cx="7079167" cy="1208279"/>
              </a:xfrm>
              <a:prstGeom prst="rect">
                <a:avLst/>
              </a:prstGeom>
              <a:blipFill>
                <a:blip r:embed="rId3"/>
                <a:stretch>
                  <a:fillRect l="-603" t="-2525" b="-70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23CE64B-25C8-9D71-B87A-8F299B865637}"/>
              </a:ext>
            </a:extLst>
          </p:cNvPr>
          <p:cNvSpPr txBox="1"/>
          <p:nvPr/>
        </p:nvSpPr>
        <p:spPr>
          <a:xfrm>
            <a:off x="424570" y="1100913"/>
            <a:ext cx="42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solidFill>
                  <a:srgbClr val="65829B"/>
                </a:solidFill>
              </a:rPr>
              <a:t>RUL ESTIMATION</a:t>
            </a:r>
            <a:endParaRPr lang="en-GB" sz="1800" b="1">
              <a:solidFill>
                <a:srgbClr val="65829B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B1587F4-30D8-9042-31C8-4B868DA4E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26" y="3105288"/>
            <a:ext cx="3746053" cy="29422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3D8AB4B-C420-33C7-B963-252526EE9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010" y="1285579"/>
            <a:ext cx="3660003" cy="29603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F50BBCF-EBDE-4B77-7BBF-8D2F208F141E}"/>
                  </a:ext>
                </a:extLst>
              </p:cNvPr>
              <p:cNvSpPr txBox="1"/>
              <p:nvPr/>
            </p:nvSpPr>
            <p:spPr>
              <a:xfrm>
                <a:off x="424568" y="2927701"/>
                <a:ext cx="3336727" cy="142731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err="1"/>
                  <a:t>Threshold</a:t>
                </a:r>
                <a:r>
                  <a:rPr lang="it-IT"/>
                  <a:t> 0.8 mm for </a:t>
                </a:r>
                <a:r>
                  <a:rPr lang="it-IT" err="1"/>
                  <a:t>safety</a:t>
                </a:r>
                <a:endParaRPr lang="it-IT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err="1"/>
                  <a:t>Nominal</a:t>
                </a:r>
                <a:r>
                  <a:rPr lang="it-IT"/>
                  <a:t> </a:t>
                </a:r>
                <a:r>
                  <a:rPr lang="it-IT" err="1"/>
                  <a:t>guaranteed</a:t>
                </a:r>
                <a:r>
                  <a:rPr lang="it-IT"/>
                  <a:t> life: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10/3</m:t>
                        </m:r>
                      </m:sup>
                    </m:sSup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𝑟𝑝𝑚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60</m:t>
                        </m:r>
                      </m:den>
                    </m:f>
                  </m:oMath>
                </a14:m>
                <a:endParaRPr lang="it-IT"/>
              </a:p>
              <a:p>
                <a:r>
                  <a:rPr lang="it-IT"/>
                  <a:t>      </a:t>
                </a:r>
                <a:r>
                  <a:rPr lang="it-IT" err="1"/>
                  <a:t>that</a:t>
                </a:r>
                <a:r>
                  <a:rPr lang="it-IT"/>
                  <a:t> yields 15 </a:t>
                </a:r>
                <a:r>
                  <a:rPr lang="it-IT" err="1"/>
                  <a:t>years</a:t>
                </a:r>
                <a:endParaRPr lang="it-IT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F50BBCF-EBDE-4B77-7BBF-8D2F208F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68" y="2927701"/>
                <a:ext cx="3336727" cy="1427314"/>
              </a:xfrm>
              <a:prstGeom prst="rect">
                <a:avLst/>
              </a:prstGeom>
              <a:blipFill>
                <a:blip r:embed="rId6"/>
                <a:stretch>
                  <a:fillRect l="-1280" t="-2137" b="-5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21">
            <a:extLst>
              <a:ext uri="{FF2B5EF4-FFF2-40B4-BE49-F238E27FC236}">
                <a16:creationId xmlns:a16="http://schemas.microsoft.com/office/drawing/2014/main" id="{219BB105-EF5B-1A88-EB1A-0954C40EB757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890FD0A-E2BD-A559-7881-8EFFDC18A741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117486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3BB247-64B2-06F8-1B19-C0B193B3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5" y="90617"/>
            <a:ext cx="8361406" cy="543697"/>
          </a:xfrm>
        </p:spPr>
        <p:txBody>
          <a:bodyPr>
            <a:normAutofit/>
          </a:bodyPr>
          <a:lstStyle/>
          <a:p>
            <a:r>
              <a:rPr lang="it-IT" err="1">
                <a:ea typeface="+mj-lt"/>
                <a:cs typeface="+mj-lt"/>
              </a:rPr>
              <a:t>Damage</a:t>
            </a:r>
            <a:r>
              <a:rPr lang="it-IT">
                <a:ea typeface="+mj-lt"/>
                <a:cs typeface="+mj-lt"/>
              </a:rPr>
              <a:t> 3: Crack </a:t>
            </a:r>
            <a:r>
              <a:rPr lang="it-IT" err="1">
                <a:ea typeface="+mj-lt"/>
                <a:cs typeface="+mj-lt"/>
              </a:rPr>
              <a:t>propagation</a:t>
            </a:r>
            <a:r>
              <a:rPr lang="it-IT">
                <a:ea typeface="+mj-lt"/>
                <a:cs typeface="+mj-lt"/>
              </a:rPr>
              <a:t> due to pressure </a:t>
            </a:r>
            <a:r>
              <a:rPr lang="it-IT" err="1">
                <a:ea typeface="+mj-lt"/>
                <a:cs typeface="+mj-lt"/>
              </a:rPr>
              <a:t>fluctuation</a:t>
            </a:r>
            <a:r>
              <a:rPr lang="it-IT">
                <a:ea typeface="+mj-lt"/>
                <a:cs typeface="+mj-lt"/>
              </a:rPr>
              <a:t>  </a:t>
            </a:r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D53F1E4-044E-E549-1170-9240331DF8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r="6110"/>
          <a:stretch/>
        </p:blipFill>
        <p:spPr bwMode="auto">
          <a:xfrm>
            <a:off x="245097" y="1713017"/>
            <a:ext cx="5436639" cy="288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B236BD-A0D8-2D71-79B0-534C54B454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7127"/>
          <a:stretch/>
        </p:blipFill>
        <p:spPr bwMode="auto">
          <a:xfrm>
            <a:off x="6399881" y="3203713"/>
            <a:ext cx="5547022" cy="299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" descr="Diagram&#10;&#10;Description automatically generated">
            <a:extLst>
              <a:ext uri="{FF2B5EF4-FFF2-40B4-BE49-F238E27FC236}">
                <a16:creationId xmlns:a16="http://schemas.microsoft.com/office/drawing/2014/main" id="{540FBFD0-E1CA-707C-E4EE-EF9F08411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15" y="1679449"/>
            <a:ext cx="1647825" cy="1009650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8BF75D-076E-3070-2BF8-F35929234FF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681736" y="2170134"/>
            <a:ext cx="1256400" cy="141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CFB0199-3946-2719-E7D5-A65BF8AEF25D}"/>
              </a:ext>
            </a:extLst>
          </p:cNvPr>
          <p:cNvCxnSpPr>
            <a:cxnSpLocks/>
          </p:cNvCxnSpPr>
          <p:nvPr/>
        </p:nvCxnSpPr>
        <p:spPr>
          <a:xfrm>
            <a:off x="8248462" y="2759225"/>
            <a:ext cx="433625" cy="54015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AAF76563-A48E-ACE5-68F2-FB7B75CAA247}"/>
              </a:ext>
            </a:extLst>
          </p:cNvPr>
          <p:cNvSpPr/>
          <p:nvPr/>
        </p:nvSpPr>
        <p:spPr>
          <a:xfrm>
            <a:off x="6938136" y="1581042"/>
            <a:ext cx="1653604" cy="117818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969E759-A054-0E9F-4ECF-B0B6A37989CB}"/>
              </a:ext>
            </a:extLst>
          </p:cNvPr>
          <p:cNvSpPr txBox="1"/>
          <p:nvPr/>
        </p:nvSpPr>
        <p:spPr>
          <a:xfrm>
            <a:off x="707011" y="4596553"/>
            <a:ext cx="4767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/>
              <a:t>Variation</a:t>
            </a:r>
            <a:r>
              <a:rPr lang="it-IT"/>
              <a:t> in the power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Power control obtained using a throttle valve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Throttle valve increases the pressure inside the reactor pressure vessel (RPV)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90296DA-30E5-1D85-646E-D7CCF7F6317C}"/>
              </a:ext>
            </a:extLst>
          </p:cNvPr>
          <p:cNvSpPr txBox="1"/>
          <p:nvPr/>
        </p:nvSpPr>
        <p:spPr>
          <a:xfrm>
            <a:off x="395925" y="1061118"/>
            <a:ext cx="469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solidFill>
                  <a:srgbClr val="65829B"/>
                </a:solidFill>
              </a:rPr>
              <a:t>PHENOMENON OF PRESSURE FLUCTUATION</a:t>
            </a:r>
            <a:endParaRPr lang="en-GB" sz="1800" b="1">
              <a:solidFill>
                <a:srgbClr val="65829B"/>
              </a:solidFill>
            </a:endParaRPr>
          </a:p>
        </p:txBody>
      </p:sp>
      <p:sp>
        <p:nvSpPr>
          <p:cNvPr id="15" name="CasellaDiTesto 21">
            <a:extLst>
              <a:ext uri="{FF2B5EF4-FFF2-40B4-BE49-F238E27FC236}">
                <a16:creationId xmlns:a16="http://schemas.microsoft.com/office/drawing/2014/main" id="{8F533F31-8931-1EB4-A616-0A1EB02B1F8A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9C75A96-E5E2-863B-18B2-8F7F7D2C6611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5975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2368B-B5ED-BDD4-38AF-CCC96C55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5" y="90617"/>
            <a:ext cx="7822587" cy="543697"/>
          </a:xfrm>
        </p:spPr>
        <p:txBody>
          <a:bodyPr>
            <a:normAutofit fontScale="90000"/>
          </a:bodyPr>
          <a:lstStyle/>
          <a:p>
            <a:r>
              <a:rPr lang="it-IT">
                <a:ea typeface="+mj-lt"/>
                <a:cs typeface="+mj-lt"/>
              </a:rPr>
              <a:t>Damage 3: Crack propagation due to pressure fluctuation  </a:t>
            </a:r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B5084BC-0CB5-A184-8199-8B03E2561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" t="4879" r="7972" b="1"/>
          <a:stretch/>
        </p:blipFill>
        <p:spPr bwMode="auto">
          <a:xfrm>
            <a:off x="424570" y="1677971"/>
            <a:ext cx="3525059" cy="43905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A7309B-449F-BBBF-D909-ACC44219C3EF}"/>
              </a:ext>
            </a:extLst>
          </p:cNvPr>
          <p:cNvSpPr txBox="1"/>
          <p:nvPr/>
        </p:nvSpPr>
        <p:spPr>
          <a:xfrm>
            <a:off x="6038391" y="2071837"/>
            <a:ext cx="3254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RPV </a:t>
            </a:r>
            <a:r>
              <a:rPr lang="it-IT" sz="2800" err="1"/>
              <a:t>material</a:t>
            </a:r>
            <a:r>
              <a:rPr lang="it-IT" sz="2800"/>
              <a:t> </a:t>
            </a:r>
            <a:r>
              <a:rPr lang="en-GB" sz="3600">
                <a:effectLst/>
                <a:ea typeface="Calibri" panose="020F0502020204030204" pitchFamily="34" charset="0"/>
              </a:rPr>
              <a:t>22NiMoCr37</a:t>
            </a:r>
            <a:endParaRPr lang="en-GB" sz="280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la 5">
                <a:extLst>
                  <a:ext uri="{FF2B5EF4-FFF2-40B4-BE49-F238E27FC236}">
                    <a16:creationId xmlns:a16="http://schemas.microsoft.com/office/drawing/2014/main" id="{F56E89F0-85CE-458B-D670-844CFF81A7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504953"/>
                  </p:ext>
                </p:extLst>
              </p:nvPr>
            </p:nvGraphicFramePr>
            <p:xfrm>
              <a:off x="4547065" y="4586579"/>
              <a:ext cx="6237622" cy="858397"/>
            </p:xfrm>
            <a:graphic>
              <a:graphicData uri="http://schemas.openxmlformats.org/drawingml/2006/table">
                <a:tbl>
                  <a:tblPr firstRow="1" firstCol="1" bandRow="1">
                    <a:tableStyleId>{69CF1AB2-1976-4502-BF36-3FF5EA218861}</a:tableStyleId>
                  </a:tblPr>
                  <a:tblGrid>
                    <a:gridCol w="1100297">
                      <a:extLst>
                        <a:ext uri="{9D8B030D-6E8A-4147-A177-3AD203B41FA5}">
                          <a16:colId xmlns:a16="http://schemas.microsoft.com/office/drawing/2014/main" val="202870627"/>
                        </a:ext>
                      </a:extLst>
                    </a:gridCol>
                    <a:gridCol w="855516">
                      <a:extLst>
                        <a:ext uri="{9D8B030D-6E8A-4147-A177-3AD203B41FA5}">
                          <a16:colId xmlns:a16="http://schemas.microsoft.com/office/drawing/2014/main" val="1474832327"/>
                        </a:ext>
                      </a:extLst>
                    </a:gridCol>
                    <a:gridCol w="1046624">
                      <a:extLst>
                        <a:ext uri="{9D8B030D-6E8A-4147-A177-3AD203B41FA5}">
                          <a16:colId xmlns:a16="http://schemas.microsoft.com/office/drawing/2014/main" val="3589786628"/>
                        </a:ext>
                      </a:extLst>
                    </a:gridCol>
                    <a:gridCol w="1161289">
                      <a:extLst>
                        <a:ext uri="{9D8B030D-6E8A-4147-A177-3AD203B41FA5}">
                          <a16:colId xmlns:a16="http://schemas.microsoft.com/office/drawing/2014/main" val="3578086815"/>
                        </a:ext>
                      </a:extLst>
                    </a:gridCol>
                    <a:gridCol w="1003687">
                      <a:extLst>
                        <a:ext uri="{9D8B030D-6E8A-4147-A177-3AD203B41FA5}">
                          <a16:colId xmlns:a16="http://schemas.microsoft.com/office/drawing/2014/main" val="1440044559"/>
                        </a:ext>
                      </a:extLst>
                    </a:gridCol>
                    <a:gridCol w="550556">
                      <a:extLst>
                        <a:ext uri="{9D8B030D-6E8A-4147-A177-3AD203B41FA5}">
                          <a16:colId xmlns:a16="http://schemas.microsoft.com/office/drawing/2014/main" val="3488977487"/>
                        </a:ext>
                      </a:extLst>
                    </a:gridCol>
                    <a:gridCol w="519653">
                      <a:extLst>
                        <a:ext uri="{9D8B030D-6E8A-4147-A177-3AD203B41FA5}">
                          <a16:colId xmlns:a16="http://schemas.microsoft.com/office/drawing/2014/main" val="3617164186"/>
                        </a:ext>
                      </a:extLst>
                    </a:gridCol>
                  </a:tblGrid>
                  <a:tr h="40288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 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YS [MPa]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UTS [MPa]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KI [MPa</a:t>
                          </a:r>
                          <a14:m>
                            <m:oMath xmlns:m="http://schemas.openxmlformats.org/officeDocument/2006/math">
                              <m: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</m:rad>
                            </m:oMath>
                          </a14:m>
                          <a:r>
                            <a:rPr lang="en-GB" sz="1400">
                              <a:effectLst/>
                              <a:latin typeface="Calibri (Corpo)"/>
                            </a:rPr>
                            <a:t>]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C [mm/cycle]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m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γ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38776728"/>
                      </a:ext>
                    </a:extLst>
                  </a:tr>
                  <a:tr h="4119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22NiMoCr37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800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485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160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4.03</a:t>
                          </a:r>
                          <a14:m>
                            <m:oMath xmlns:m="http://schemas.openxmlformats.org/officeDocument/2006/math">
                              <m: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GB" sz="1400">
                              <a:effectLst/>
                              <a:latin typeface="Calibri (Corpo)"/>
                            </a:rPr>
                            <a:t>10</a:t>
                          </a:r>
                          <a:r>
                            <a:rPr lang="en-GB" sz="1400" baseline="30000">
                              <a:effectLst/>
                              <a:latin typeface="Calibri (Corpo)"/>
                            </a:rPr>
                            <a:t>-9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3.08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0.42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21171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la 5">
                <a:extLst>
                  <a:ext uri="{FF2B5EF4-FFF2-40B4-BE49-F238E27FC236}">
                    <a16:creationId xmlns:a16="http://schemas.microsoft.com/office/drawing/2014/main" id="{F56E89F0-85CE-458B-D670-844CFF81A7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504953"/>
                  </p:ext>
                </p:extLst>
              </p:nvPr>
            </p:nvGraphicFramePr>
            <p:xfrm>
              <a:off x="4547065" y="4586579"/>
              <a:ext cx="6237622" cy="858397"/>
            </p:xfrm>
            <a:graphic>
              <a:graphicData uri="http://schemas.openxmlformats.org/drawingml/2006/table">
                <a:tbl>
                  <a:tblPr firstRow="1" firstCol="1" bandRow="1">
                    <a:tableStyleId>{69CF1AB2-1976-4502-BF36-3FF5EA218861}</a:tableStyleId>
                  </a:tblPr>
                  <a:tblGrid>
                    <a:gridCol w="1100297">
                      <a:extLst>
                        <a:ext uri="{9D8B030D-6E8A-4147-A177-3AD203B41FA5}">
                          <a16:colId xmlns:a16="http://schemas.microsoft.com/office/drawing/2014/main" val="202870627"/>
                        </a:ext>
                      </a:extLst>
                    </a:gridCol>
                    <a:gridCol w="855516">
                      <a:extLst>
                        <a:ext uri="{9D8B030D-6E8A-4147-A177-3AD203B41FA5}">
                          <a16:colId xmlns:a16="http://schemas.microsoft.com/office/drawing/2014/main" val="1474832327"/>
                        </a:ext>
                      </a:extLst>
                    </a:gridCol>
                    <a:gridCol w="1046624">
                      <a:extLst>
                        <a:ext uri="{9D8B030D-6E8A-4147-A177-3AD203B41FA5}">
                          <a16:colId xmlns:a16="http://schemas.microsoft.com/office/drawing/2014/main" val="3589786628"/>
                        </a:ext>
                      </a:extLst>
                    </a:gridCol>
                    <a:gridCol w="1161289">
                      <a:extLst>
                        <a:ext uri="{9D8B030D-6E8A-4147-A177-3AD203B41FA5}">
                          <a16:colId xmlns:a16="http://schemas.microsoft.com/office/drawing/2014/main" val="3578086815"/>
                        </a:ext>
                      </a:extLst>
                    </a:gridCol>
                    <a:gridCol w="1003687">
                      <a:extLst>
                        <a:ext uri="{9D8B030D-6E8A-4147-A177-3AD203B41FA5}">
                          <a16:colId xmlns:a16="http://schemas.microsoft.com/office/drawing/2014/main" val="1440044559"/>
                        </a:ext>
                      </a:extLst>
                    </a:gridCol>
                    <a:gridCol w="550556">
                      <a:extLst>
                        <a:ext uri="{9D8B030D-6E8A-4147-A177-3AD203B41FA5}">
                          <a16:colId xmlns:a16="http://schemas.microsoft.com/office/drawing/2014/main" val="3488977487"/>
                        </a:ext>
                      </a:extLst>
                    </a:gridCol>
                    <a:gridCol w="519653">
                      <a:extLst>
                        <a:ext uri="{9D8B030D-6E8A-4147-A177-3AD203B41FA5}">
                          <a16:colId xmlns:a16="http://schemas.microsoft.com/office/drawing/2014/main" val="3617164186"/>
                        </a:ext>
                      </a:extLst>
                    </a:gridCol>
                  </a:tblGrid>
                  <a:tr h="4464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 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YS [MPa]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UTS [MPa]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58639" t="-10811" r="-179581" b="-94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C [mm/cycle]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m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γ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38776728"/>
                      </a:ext>
                    </a:extLst>
                  </a:tr>
                  <a:tr h="4119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22NiMoCr37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800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485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160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15152" t="-120588" r="-107879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3.08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400">
                              <a:effectLst/>
                              <a:latin typeface="Calibri (Corpo)"/>
                            </a:rPr>
                            <a:t>0.42</a:t>
                          </a:r>
                          <a:endParaRPr lang="en-GB" sz="1400">
                            <a:effectLst/>
                            <a:latin typeface="Calibri (Corpo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211715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6B7C95E-D8FF-6ACD-1464-58D62E403CB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665876" y="3149055"/>
            <a:ext cx="0" cy="14375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94ED62-CA16-162D-771C-874F4BE84578}"/>
              </a:ext>
            </a:extLst>
          </p:cNvPr>
          <p:cNvSpPr txBox="1"/>
          <p:nvPr/>
        </p:nvSpPr>
        <p:spPr>
          <a:xfrm>
            <a:off x="424570" y="1100913"/>
            <a:ext cx="42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solidFill>
                  <a:srgbClr val="65829B"/>
                </a:solidFill>
              </a:rPr>
              <a:t>CHARACTERISTICS OF THE RPV</a:t>
            </a:r>
            <a:endParaRPr lang="en-GB" sz="1800" b="1">
              <a:solidFill>
                <a:srgbClr val="65829B"/>
              </a:solidFill>
            </a:endParaRPr>
          </a:p>
        </p:txBody>
      </p:sp>
      <p:sp>
        <p:nvSpPr>
          <p:cNvPr id="12" name="CasellaDiTesto 21">
            <a:extLst>
              <a:ext uri="{FF2B5EF4-FFF2-40B4-BE49-F238E27FC236}">
                <a16:creationId xmlns:a16="http://schemas.microsoft.com/office/drawing/2014/main" id="{7B5A9125-36E6-7EA7-2D97-DFE986158F53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BC5F295-865B-E8E4-5DBC-C20C5A2D4E0E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5287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78D61C-CF36-3FC1-1255-CF1F5FAD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5" y="90617"/>
            <a:ext cx="8048831" cy="543697"/>
          </a:xfrm>
        </p:spPr>
        <p:txBody>
          <a:bodyPr>
            <a:normAutofit fontScale="90000"/>
          </a:bodyPr>
          <a:lstStyle/>
          <a:p>
            <a:r>
              <a:rPr lang="it-IT" err="1">
                <a:ea typeface="+mj-lt"/>
                <a:cs typeface="+mj-lt"/>
              </a:rPr>
              <a:t>Damage</a:t>
            </a:r>
            <a:r>
              <a:rPr lang="it-IT">
                <a:ea typeface="+mj-lt"/>
                <a:cs typeface="+mj-lt"/>
              </a:rPr>
              <a:t> 3: Crack </a:t>
            </a:r>
            <a:r>
              <a:rPr lang="it-IT" err="1">
                <a:ea typeface="+mj-lt"/>
                <a:cs typeface="+mj-lt"/>
              </a:rPr>
              <a:t>propagation</a:t>
            </a:r>
            <a:r>
              <a:rPr lang="it-IT">
                <a:ea typeface="+mj-lt"/>
                <a:cs typeface="+mj-lt"/>
              </a:rPr>
              <a:t> due to pressure </a:t>
            </a:r>
            <a:r>
              <a:rPr lang="it-IT" err="1">
                <a:ea typeface="+mj-lt"/>
                <a:cs typeface="+mj-lt"/>
              </a:rPr>
              <a:t>fluctuation</a:t>
            </a:r>
            <a:r>
              <a:rPr lang="it-IT">
                <a:ea typeface="+mj-lt"/>
                <a:cs typeface="+mj-lt"/>
              </a:rPr>
              <a:t>  </a:t>
            </a:r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858168-2CC0-94BF-ACC2-046B66BBE5BA}"/>
              </a:ext>
            </a:extLst>
          </p:cNvPr>
          <p:cNvSpPr txBox="1"/>
          <p:nvPr/>
        </p:nvSpPr>
        <p:spPr>
          <a:xfrm>
            <a:off x="245097" y="1049989"/>
            <a:ext cx="42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solidFill>
                  <a:srgbClr val="65829B"/>
                </a:solidFill>
              </a:rPr>
              <a:t>STRESS DISTRIBUTION</a:t>
            </a:r>
            <a:endParaRPr lang="en-GB" sz="1800" b="1">
              <a:solidFill>
                <a:srgbClr val="65829B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CC40179-AEFF-1E88-66E8-B500BC5E5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01" r="30344"/>
          <a:stretch/>
        </p:blipFill>
        <p:spPr>
          <a:xfrm>
            <a:off x="2125478" y="1496201"/>
            <a:ext cx="3157979" cy="175157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620B950-6B36-BBA0-7F76-0225ACFA8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" t="2644" r="7021" b="1755"/>
          <a:stretch/>
        </p:blipFill>
        <p:spPr bwMode="auto">
          <a:xfrm>
            <a:off x="546489" y="3509323"/>
            <a:ext cx="3157979" cy="26154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876461D-D81E-B3E1-1134-53F39A96E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" t="3311" r="7010" b="2021"/>
          <a:stretch/>
        </p:blipFill>
        <p:spPr bwMode="auto">
          <a:xfrm>
            <a:off x="3978111" y="3517527"/>
            <a:ext cx="3157979" cy="25990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ED570F7-E9BC-115D-A364-BA1E3A4C59ED}"/>
              </a:ext>
            </a:extLst>
          </p:cNvPr>
          <p:cNvCxnSpPr>
            <a:cxnSpLocks/>
          </p:cNvCxnSpPr>
          <p:nvPr/>
        </p:nvCxnSpPr>
        <p:spPr>
          <a:xfrm flipH="1">
            <a:off x="3063711" y="3139126"/>
            <a:ext cx="527901" cy="3701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6060AA55-0071-F199-0402-FF2F25BA2461}"/>
              </a:ext>
            </a:extLst>
          </p:cNvPr>
          <p:cNvCxnSpPr>
            <a:cxnSpLocks/>
          </p:cNvCxnSpPr>
          <p:nvPr/>
        </p:nvCxnSpPr>
        <p:spPr>
          <a:xfrm>
            <a:off x="4157221" y="3139126"/>
            <a:ext cx="565608" cy="3784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ella 23">
            <a:extLst>
              <a:ext uri="{FF2B5EF4-FFF2-40B4-BE49-F238E27FC236}">
                <a16:creationId xmlns:a16="http://schemas.microsoft.com/office/drawing/2014/main" id="{FAC7704A-2888-5774-E0E3-5B3D330BC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872839"/>
              </p:ext>
            </p:extLst>
          </p:nvPr>
        </p:nvGraphicFramePr>
        <p:xfrm>
          <a:off x="5976594" y="1789397"/>
          <a:ext cx="6014300" cy="841440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503575">
                  <a:extLst>
                    <a:ext uri="{9D8B030D-6E8A-4147-A177-3AD203B41FA5}">
                      <a16:colId xmlns:a16="http://schemas.microsoft.com/office/drawing/2014/main" val="1371284852"/>
                    </a:ext>
                  </a:extLst>
                </a:gridCol>
                <a:gridCol w="1503575">
                  <a:extLst>
                    <a:ext uri="{9D8B030D-6E8A-4147-A177-3AD203B41FA5}">
                      <a16:colId xmlns:a16="http://schemas.microsoft.com/office/drawing/2014/main" val="132619790"/>
                    </a:ext>
                  </a:extLst>
                </a:gridCol>
                <a:gridCol w="1503575">
                  <a:extLst>
                    <a:ext uri="{9D8B030D-6E8A-4147-A177-3AD203B41FA5}">
                      <a16:colId xmlns:a16="http://schemas.microsoft.com/office/drawing/2014/main" val="1986432241"/>
                    </a:ext>
                  </a:extLst>
                </a:gridCol>
                <a:gridCol w="1503575">
                  <a:extLst>
                    <a:ext uri="{9D8B030D-6E8A-4147-A177-3AD203B41FA5}">
                      <a16:colId xmlns:a16="http://schemas.microsoft.com/office/drawing/2014/main" val="2030242126"/>
                    </a:ext>
                  </a:extLst>
                </a:gridCol>
              </a:tblGrid>
              <a:tr h="236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Axial [MPa]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Hoop [MPa]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Radial [MPa]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580130"/>
                  </a:ext>
                </a:extLst>
              </a:tr>
              <a:tr h="236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Mean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31.6570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70.0642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-6.7503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471752"/>
                  </a:ext>
                </a:extLst>
              </a:tr>
              <a:tr h="236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Alternate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2.8590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6.3275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-0.6096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100707"/>
                  </a:ext>
                </a:extLst>
              </a:tr>
            </a:tbl>
          </a:graphicData>
        </a:graphic>
      </p:graphicFrame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1970711-744B-F362-A86F-98B482A9BF46}"/>
              </a:ext>
            </a:extLst>
          </p:cNvPr>
          <p:cNvSpPr txBox="1"/>
          <p:nvPr/>
        </p:nvSpPr>
        <p:spPr>
          <a:xfrm>
            <a:off x="8069344" y="3714162"/>
            <a:ext cx="3576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GB" sz="1800" baseline="-250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axial</a:t>
            </a:r>
            <a:r>
              <a:rPr lang="en-GB" sz="1800" baseline="-25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nominal </a:t>
            </a:r>
            <a:r>
              <a:rPr lang="en-GB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28.7980 MPa</a:t>
            </a:r>
          </a:p>
          <a:p>
            <a:r>
              <a:rPr lang="en-GB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GB" sz="1800" baseline="-250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axial</a:t>
            </a:r>
            <a:r>
              <a:rPr lang="en-GB" sz="1800" baseline="-25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reduced </a:t>
            </a:r>
            <a:r>
              <a:rPr lang="en-GB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34.5159 MPa</a:t>
            </a:r>
          </a:p>
          <a:p>
            <a:endParaRPr lang="en-GB" sz="18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GB" baseline="-25000" err="1">
                <a:latin typeface="Times New Roman" panose="02020603050405020304" pitchFamily="18" charset="0"/>
                <a:ea typeface="Calibri" panose="020F0502020204030204" pitchFamily="34" charset="0"/>
              </a:rPr>
              <a:t>hoop</a:t>
            </a:r>
            <a:r>
              <a:rPr lang="en-GB" sz="1800" baseline="-25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nominal </a:t>
            </a:r>
            <a:r>
              <a:rPr lang="en-GB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63.7367 MPa</a:t>
            </a:r>
          </a:p>
          <a:p>
            <a:r>
              <a:rPr lang="en-GB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GB" baseline="-25000" err="1">
                <a:latin typeface="Times New Roman" panose="02020603050405020304" pitchFamily="18" charset="0"/>
                <a:ea typeface="Calibri" panose="020F0502020204030204" pitchFamily="34" charset="0"/>
              </a:rPr>
              <a:t>hoop</a:t>
            </a:r>
            <a:r>
              <a:rPr lang="en-GB" sz="1800" baseline="-25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reduced </a:t>
            </a:r>
            <a:r>
              <a:rPr lang="en-GB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76.3917 MPa</a:t>
            </a:r>
            <a:endParaRPr lang="en-GB"/>
          </a:p>
          <a:p>
            <a:endParaRPr lang="en-GB" sz="18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GB" baseline="-25000" err="1">
                <a:latin typeface="Times New Roman" panose="02020603050405020304" pitchFamily="18" charset="0"/>
                <a:ea typeface="Calibri" panose="020F0502020204030204" pitchFamily="34" charset="0"/>
              </a:rPr>
              <a:t>radial</a:t>
            </a:r>
            <a:r>
              <a:rPr lang="en-GB" sz="1800" baseline="-25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nominal </a:t>
            </a:r>
            <a:r>
              <a:rPr lang="en-GB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-6.1407 MPa</a:t>
            </a:r>
          </a:p>
          <a:p>
            <a:r>
              <a:rPr lang="en-GB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GB" baseline="-25000" err="1">
                <a:latin typeface="Times New Roman" panose="02020603050405020304" pitchFamily="18" charset="0"/>
                <a:ea typeface="Calibri" panose="020F0502020204030204" pitchFamily="34" charset="0"/>
              </a:rPr>
              <a:t>radial</a:t>
            </a:r>
            <a:r>
              <a:rPr lang="en-GB" sz="1800" baseline="-25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reduced </a:t>
            </a:r>
            <a:r>
              <a:rPr lang="en-GB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-7.3599 MPa</a:t>
            </a:r>
            <a:endParaRPr lang="en-GB"/>
          </a:p>
        </p:txBody>
      </p:sp>
      <p:sp>
        <p:nvSpPr>
          <p:cNvPr id="15" name="CasellaDiTesto 21">
            <a:extLst>
              <a:ext uri="{FF2B5EF4-FFF2-40B4-BE49-F238E27FC236}">
                <a16:creationId xmlns:a16="http://schemas.microsoft.com/office/drawing/2014/main" id="{6B20987E-E0CC-A8C3-AE64-CB24511C4240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4031009-2FBF-CA7C-FA49-C723BCA92CD7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4998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B91FB-38CC-2091-F37D-3E9776B6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5" y="90617"/>
            <a:ext cx="7916855" cy="543697"/>
          </a:xfrm>
        </p:spPr>
        <p:txBody>
          <a:bodyPr>
            <a:normAutofit fontScale="90000"/>
          </a:bodyPr>
          <a:lstStyle/>
          <a:p>
            <a:r>
              <a:rPr lang="it-IT" err="1">
                <a:ea typeface="+mj-lt"/>
                <a:cs typeface="+mj-lt"/>
              </a:rPr>
              <a:t>Damage</a:t>
            </a:r>
            <a:r>
              <a:rPr lang="it-IT">
                <a:ea typeface="+mj-lt"/>
                <a:cs typeface="+mj-lt"/>
              </a:rPr>
              <a:t> 3: Crack </a:t>
            </a:r>
            <a:r>
              <a:rPr lang="it-IT" err="1">
                <a:ea typeface="+mj-lt"/>
                <a:cs typeface="+mj-lt"/>
              </a:rPr>
              <a:t>propagation</a:t>
            </a:r>
            <a:r>
              <a:rPr lang="it-IT">
                <a:ea typeface="+mj-lt"/>
                <a:cs typeface="+mj-lt"/>
              </a:rPr>
              <a:t> due to pressure </a:t>
            </a:r>
            <a:r>
              <a:rPr lang="it-IT" err="1">
                <a:ea typeface="+mj-lt"/>
                <a:cs typeface="+mj-lt"/>
              </a:rPr>
              <a:t>fluctuation</a:t>
            </a:r>
            <a:r>
              <a:rPr lang="it-IT">
                <a:ea typeface="+mj-lt"/>
                <a:cs typeface="+mj-lt"/>
              </a:rPr>
              <a:t>  </a:t>
            </a:r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101CEA-93DB-2B93-6CCA-22F04F252829}"/>
              </a:ext>
            </a:extLst>
          </p:cNvPr>
          <p:cNvSpPr txBox="1"/>
          <p:nvPr/>
        </p:nvSpPr>
        <p:spPr>
          <a:xfrm>
            <a:off x="245097" y="1049989"/>
            <a:ext cx="42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solidFill>
                  <a:srgbClr val="65829B"/>
                </a:solidFill>
              </a:rPr>
              <a:t>RESISTANCE ASSESMENT </a:t>
            </a:r>
            <a:endParaRPr lang="en-GB" sz="1800" b="1">
              <a:solidFill>
                <a:srgbClr val="65829B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60DB92-387F-45DB-11CA-FF07DC44E70D}"/>
              </a:ext>
            </a:extLst>
          </p:cNvPr>
          <p:cNvSpPr txBox="1"/>
          <p:nvPr/>
        </p:nvSpPr>
        <p:spPr>
          <a:xfrm>
            <a:off x="386499" y="1564137"/>
            <a:ext cx="466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 </a:t>
            </a:r>
            <a:r>
              <a:rPr lang="it-IT" err="1"/>
              <a:t>Static</a:t>
            </a:r>
            <a:r>
              <a:rPr lang="it-IT"/>
              <a:t> assesment</a:t>
            </a:r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38AC1B7-BFD9-06E2-413D-C27996096812}"/>
                  </a:ext>
                </a:extLst>
              </p:cNvPr>
              <p:cNvSpPr txBox="1"/>
              <p:nvPr/>
            </p:nvSpPr>
            <p:spPr>
              <a:xfrm>
                <a:off x="245097" y="2021137"/>
                <a:ext cx="10972799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2136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21365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213652"/>
                              </a:solidFill>
                              <a:latin typeface="Cambria Math" panose="02040503050406030204" pitchFamily="18" charset="0"/>
                            </a:rPr>
                            <m:t>𝑉𝑀</m:t>
                          </m:r>
                        </m:sub>
                      </m:sSub>
                      <m:r>
                        <a:rPr lang="en-GB" i="0">
                          <a:solidFill>
                            <a:srgbClr val="2136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>
                              <a:solidFill>
                                <a:srgbClr val="21365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i="0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0">
                              <a:solidFill>
                                <a:srgbClr val="21365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i="0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i="0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0">
                              <a:solidFill>
                                <a:srgbClr val="21365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i="0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rgbClr val="2136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i="0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0">
                              <a:solidFill>
                                <a:srgbClr val="21365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0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rgbClr val="21365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i="0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rgbClr val="21365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0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i="0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rgbClr val="213652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rad>
                      <m:r>
                        <a:rPr lang="en-GB" i="0">
                          <a:solidFill>
                            <a:srgbClr val="213652"/>
                          </a:solidFill>
                          <a:latin typeface="Cambria Math" panose="02040503050406030204" pitchFamily="18" charset="0"/>
                        </a:rPr>
                        <m:t>=72,53 </m:t>
                      </m:r>
                      <m:r>
                        <a:rPr lang="en-GB" i="1">
                          <a:solidFill>
                            <a:srgbClr val="213652"/>
                          </a:solidFill>
                          <a:latin typeface="Cambria Math" panose="02040503050406030204" pitchFamily="18" charset="0"/>
                        </a:rPr>
                        <m:t>𝑀𝑃𝑎</m:t>
                      </m:r>
                    </m:oMath>
                  </m:oMathPara>
                </a14:m>
                <a:endParaRPr lang="en-GB">
                  <a:solidFill>
                    <a:srgbClr val="213652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38AC1B7-BFD9-06E2-413D-C2799609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97" y="2021137"/>
                <a:ext cx="10972799" cy="656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ED8D383-4C51-D6DA-FC87-16259FF65D95}"/>
                  </a:ext>
                </a:extLst>
              </p:cNvPr>
              <p:cNvSpPr txBox="1"/>
              <p:nvPr/>
            </p:nvSpPr>
            <p:spPr>
              <a:xfrm>
                <a:off x="1212175" y="2747471"/>
                <a:ext cx="2851607" cy="659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𝑆𝑇𝐴𝑇𝐼𝐶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𝑌𝑆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𝑉𝑀</m:t>
                              </m:r>
                            </m:sub>
                          </m:sSub>
                        </m:den>
                      </m:f>
                      <m:r>
                        <a:rPr lang="en-GB" i="0">
                          <a:latin typeface="Cambria Math" panose="02040503050406030204" pitchFamily="18" charset="0"/>
                        </a:rPr>
                        <m:t>=6,69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ED8D383-4C51-D6DA-FC87-16259FF65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175" y="2747471"/>
                <a:ext cx="2851607" cy="659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F0FE6A-7C9E-6328-A003-D991988BAE87}"/>
              </a:ext>
            </a:extLst>
          </p:cNvPr>
          <p:cNvSpPr txBox="1"/>
          <p:nvPr/>
        </p:nvSpPr>
        <p:spPr>
          <a:xfrm>
            <a:off x="386499" y="3477460"/>
            <a:ext cx="2851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 Fatigue assesment</a:t>
            </a:r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984B050-3206-F7E7-4F3A-DA0BAD0B00A5}"/>
                  </a:ext>
                </a:extLst>
              </p:cNvPr>
              <p:cNvSpPr txBox="1"/>
              <p:nvPr/>
            </p:nvSpPr>
            <p:spPr>
              <a:xfrm>
                <a:off x="1246696" y="3917113"/>
                <a:ext cx="3259317" cy="816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𝑒𝑞𝑢𝑖𝑣</m:t>
                              </m:r>
                            </m:sub>
                          </m:sSub>
                        </m:num>
                        <m:den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𝑈𝑇𝑆</m:t>
                              </m:r>
                            </m:den>
                          </m:f>
                        </m:den>
                      </m:f>
                      <m:r>
                        <a:rPr lang="en-GB" i="0">
                          <a:latin typeface="Cambria Math" panose="02040503050406030204" pitchFamily="18" charset="0"/>
                        </a:rPr>
                        <m:t>=6.8170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𝑀𝑃𝑎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984B050-3206-F7E7-4F3A-DA0BAD0B0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696" y="3917113"/>
                <a:ext cx="3259317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935EFD6-0884-8790-41D0-4E9E55A6FDBC}"/>
                  </a:ext>
                </a:extLst>
              </p:cNvPr>
              <p:cNvSpPr txBox="1"/>
              <p:nvPr/>
            </p:nvSpPr>
            <p:spPr>
              <a:xfrm>
                <a:off x="1046375" y="4804068"/>
                <a:ext cx="453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0">
                          <a:latin typeface="Cambria Math" panose="02040503050406030204" pitchFamily="18" charset="0"/>
                        </a:rPr>
                        <m:t>=0.3∙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𝑈𝑇𝑆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=214.2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𝑀𝑃𝑎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935EFD6-0884-8790-41D0-4E9E55A6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75" y="4804068"/>
                <a:ext cx="45390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F618783-FC75-B4E4-93B1-A59FF1721335}"/>
                  </a:ext>
                </a:extLst>
              </p:cNvPr>
              <p:cNvSpPr txBox="1"/>
              <p:nvPr/>
            </p:nvSpPr>
            <p:spPr>
              <a:xfrm>
                <a:off x="-327581" y="5243721"/>
                <a:ext cx="6094428" cy="628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𝐹𝐴𝑇𝐼𝐺𝑈𝐸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GB" i="0">
                          <a:latin typeface="Cambria Math" panose="02040503050406030204" pitchFamily="18" charset="0"/>
                        </a:rPr>
                        <m:t>=31.42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F618783-FC75-B4E4-93B1-A59FF172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7581" y="5243721"/>
                <a:ext cx="6094428" cy="628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21">
            <a:extLst>
              <a:ext uri="{FF2B5EF4-FFF2-40B4-BE49-F238E27FC236}">
                <a16:creationId xmlns:a16="http://schemas.microsoft.com/office/drawing/2014/main" id="{35E36DF5-FC0F-8DCC-3D50-B2E0907E3013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3BB1D79-B2D3-6655-28F7-A496606F9189}"/>
              </a:ext>
            </a:extLst>
          </p:cNvPr>
          <p:cNvSpPr txBox="1"/>
          <p:nvPr/>
        </p:nvSpPr>
        <p:spPr>
          <a:xfrm>
            <a:off x="11442915" y="67159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892636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10E972-9E59-C492-57F6-21606048A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5" y="90617"/>
            <a:ext cx="8011123" cy="543697"/>
          </a:xfrm>
        </p:spPr>
        <p:txBody>
          <a:bodyPr>
            <a:normAutofit fontScale="90000"/>
          </a:bodyPr>
          <a:lstStyle/>
          <a:p>
            <a:r>
              <a:rPr lang="it-IT" err="1">
                <a:ea typeface="+mj-lt"/>
                <a:cs typeface="+mj-lt"/>
              </a:rPr>
              <a:t>Damage</a:t>
            </a:r>
            <a:r>
              <a:rPr lang="it-IT">
                <a:ea typeface="+mj-lt"/>
                <a:cs typeface="+mj-lt"/>
              </a:rPr>
              <a:t> 3: Crack </a:t>
            </a:r>
            <a:r>
              <a:rPr lang="it-IT" err="1">
                <a:ea typeface="+mj-lt"/>
                <a:cs typeface="+mj-lt"/>
              </a:rPr>
              <a:t>propagation</a:t>
            </a:r>
            <a:r>
              <a:rPr lang="it-IT">
                <a:ea typeface="+mj-lt"/>
                <a:cs typeface="+mj-lt"/>
              </a:rPr>
              <a:t> due to pressure </a:t>
            </a:r>
            <a:r>
              <a:rPr lang="it-IT" err="1">
                <a:ea typeface="+mj-lt"/>
                <a:cs typeface="+mj-lt"/>
              </a:rPr>
              <a:t>fluctuation</a:t>
            </a:r>
            <a:r>
              <a:rPr lang="it-IT">
                <a:ea typeface="+mj-lt"/>
                <a:cs typeface="+mj-lt"/>
              </a:rPr>
              <a:t>  </a:t>
            </a:r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DFC527-93C1-068A-9599-EAE867174809}"/>
              </a:ext>
            </a:extLst>
          </p:cNvPr>
          <p:cNvSpPr txBox="1"/>
          <p:nvPr/>
        </p:nvSpPr>
        <p:spPr>
          <a:xfrm>
            <a:off x="245097" y="1049989"/>
            <a:ext cx="42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solidFill>
                  <a:srgbClr val="65829B"/>
                </a:solidFill>
              </a:rPr>
              <a:t>CRITICAL CRACK CALCULATIONS</a:t>
            </a:r>
            <a:endParaRPr lang="en-GB" sz="1800" b="1">
              <a:solidFill>
                <a:srgbClr val="65829B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951FFA-CF05-DE12-113B-C6BFAAE40B05}"/>
              </a:ext>
            </a:extLst>
          </p:cNvPr>
          <p:cNvSpPr txBox="1"/>
          <p:nvPr/>
        </p:nvSpPr>
        <p:spPr>
          <a:xfrm>
            <a:off x="358219" y="1611984"/>
            <a:ext cx="360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A </a:t>
            </a:r>
            <a:r>
              <a:rPr lang="it-IT" err="1"/>
              <a:t>semicircular</a:t>
            </a:r>
            <a:r>
              <a:rPr lang="it-IT"/>
              <a:t> crack </a:t>
            </a:r>
            <a:r>
              <a:rPr lang="it-IT" err="1"/>
              <a:t>was</a:t>
            </a:r>
            <a:r>
              <a:rPr lang="it-IT"/>
              <a:t> </a:t>
            </a:r>
            <a:r>
              <a:rPr lang="it-IT" err="1"/>
              <a:t>considered</a:t>
            </a:r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E5DDA5-D1C4-EDD6-AE91-C8F1D04E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3" y="2173979"/>
            <a:ext cx="5091685" cy="1453436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84EEAE4-E713-71B7-3BBD-791F40ACD1B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580668" y="2900697"/>
            <a:ext cx="25358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9809D9-BB2E-96A9-E938-A007924265BA}"/>
              </a:ext>
            </a:extLst>
          </p:cNvPr>
          <p:cNvSpPr txBox="1"/>
          <p:nvPr/>
        </p:nvSpPr>
        <p:spPr>
          <a:xfrm>
            <a:off x="8116478" y="257753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/>
              <a:t>θ</a:t>
            </a:r>
            <a:r>
              <a:rPr lang="it-IT"/>
              <a:t> = 90°</a:t>
            </a:r>
          </a:p>
          <a:p>
            <a:r>
              <a:rPr lang="el-GR"/>
              <a:t>β</a:t>
            </a:r>
            <a:r>
              <a:rPr lang="it-IT"/>
              <a:t> = </a:t>
            </a:r>
            <a:r>
              <a:rPr lang="en-GB" sz="1800">
                <a:effectLst/>
                <a:ea typeface="Calibri" panose="020F0502020204030204" pitchFamily="34" charset="0"/>
              </a:rPr>
              <a:t>0.65253527</a:t>
            </a:r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0F37BD-4E71-86C9-7214-1C7F1D7FF148}"/>
              </a:ext>
            </a:extLst>
          </p:cNvPr>
          <p:cNvSpPr txBox="1"/>
          <p:nvPr/>
        </p:nvSpPr>
        <p:spPr>
          <a:xfrm>
            <a:off x="422996" y="4266261"/>
            <a:ext cx="4017031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effectLst/>
                <a:ea typeface="Calibri" panose="020F0502020204030204" pitchFamily="34" charset="0"/>
              </a:rPr>
              <a:t>Critical crack length</a:t>
            </a:r>
          </a:p>
          <a:p>
            <a:r>
              <a:rPr lang="en-GB" sz="2000">
                <a:effectLst/>
                <a:ea typeface="Calibri" panose="020F0502020204030204" pitchFamily="34" charset="0"/>
              </a:rPr>
              <a:t>a</a:t>
            </a:r>
            <a:r>
              <a:rPr lang="en-GB" sz="2000" baseline="-25000">
                <a:effectLst/>
                <a:ea typeface="Calibri" panose="020F0502020204030204" pitchFamily="34" charset="0"/>
              </a:rPr>
              <a:t>critical plastic </a:t>
            </a:r>
            <a:r>
              <a:rPr lang="en-GB" sz="2000">
                <a:effectLst/>
                <a:ea typeface="Calibri" panose="020F0502020204030204" pitchFamily="34" charset="0"/>
              </a:rPr>
              <a:t>= 6605 mm </a:t>
            </a:r>
          </a:p>
          <a:p>
            <a:r>
              <a:rPr lang="en-GB" sz="2000">
                <a:effectLst/>
                <a:ea typeface="Calibri" panose="020F0502020204030204" pitchFamily="34" charset="0"/>
              </a:rPr>
              <a:t>a</a:t>
            </a:r>
            <a:r>
              <a:rPr lang="en-GB" sz="2000" baseline="-25000">
                <a:ea typeface="Calibri" panose="020F0502020204030204" pitchFamily="34" charset="0"/>
              </a:rPr>
              <a:t>critical brittle</a:t>
            </a:r>
            <a:r>
              <a:rPr lang="en-GB" sz="2000" baseline="-25000">
                <a:effectLst/>
                <a:ea typeface="Calibri" panose="020F0502020204030204" pitchFamily="34" charset="0"/>
              </a:rPr>
              <a:t> </a:t>
            </a:r>
            <a:r>
              <a:rPr lang="en-GB" sz="2000">
                <a:effectLst/>
                <a:ea typeface="Calibri" panose="020F0502020204030204" pitchFamily="34" charset="0"/>
              </a:rPr>
              <a:t>= 658.23 mm</a:t>
            </a:r>
            <a:br>
              <a:rPr lang="en-GB" sz="2000">
                <a:ea typeface="Calibri" panose="020F0502020204030204" pitchFamily="34" charset="0"/>
              </a:rPr>
            </a:br>
            <a:endParaRPr lang="en-GB" sz="2000" baseline="-250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74EE913-0085-75D0-3C96-A0280BDCA433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440027" y="4866886"/>
            <a:ext cx="1291470" cy="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F850D35-ECD7-EF4F-E852-855468FDC5A1}"/>
              </a:ext>
            </a:extLst>
          </p:cNvPr>
          <p:cNvSpPr txBox="1"/>
          <p:nvPr/>
        </p:nvSpPr>
        <p:spPr>
          <a:xfrm>
            <a:off x="5731497" y="4543720"/>
            <a:ext cx="229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err="1"/>
              <a:t>If</a:t>
            </a:r>
            <a:r>
              <a:rPr lang="it-IT"/>
              <a:t> a </a:t>
            </a:r>
            <a:r>
              <a:rPr lang="it-IT" err="1"/>
              <a:t>failure</a:t>
            </a:r>
            <a:r>
              <a:rPr lang="it-IT"/>
              <a:t> </a:t>
            </a:r>
            <a:r>
              <a:rPr lang="it-IT" err="1"/>
              <a:t>occurs</a:t>
            </a:r>
            <a:r>
              <a:rPr lang="it-IT"/>
              <a:t>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be a </a:t>
            </a:r>
            <a:r>
              <a:rPr lang="it-IT" err="1"/>
              <a:t>brittle</a:t>
            </a:r>
            <a:r>
              <a:rPr lang="it-IT"/>
              <a:t> </a:t>
            </a:r>
            <a:r>
              <a:rPr lang="it-IT" err="1"/>
              <a:t>failure</a:t>
            </a:r>
            <a:endParaRPr lang="en-GB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733179D-1180-B392-CDC3-5A39D8168203}"/>
              </a:ext>
            </a:extLst>
          </p:cNvPr>
          <p:cNvCxnSpPr>
            <a:stCxn id="14" idx="3"/>
          </p:cNvCxnSpPr>
          <p:nvPr/>
        </p:nvCxnSpPr>
        <p:spPr>
          <a:xfrm flipV="1">
            <a:off x="8022210" y="4835951"/>
            <a:ext cx="1319753" cy="30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2CDFE09-D062-2E55-3E87-AC2C900D077B}"/>
              </a:ext>
            </a:extLst>
          </p:cNvPr>
          <p:cNvSpPr txBox="1"/>
          <p:nvPr/>
        </p:nvSpPr>
        <p:spPr>
          <a:xfrm>
            <a:off x="9341963" y="4359054"/>
            <a:ext cx="271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RPV </a:t>
            </a:r>
            <a:r>
              <a:rPr lang="it-IT" err="1"/>
              <a:t>is</a:t>
            </a:r>
            <a:r>
              <a:rPr lang="it-IT"/>
              <a:t> a </a:t>
            </a:r>
            <a:r>
              <a:rPr lang="it-IT" err="1"/>
              <a:t>critical</a:t>
            </a:r>
            <a:r>
              <a:rPr lang="it-IT"/>
              <a:t> component</a:t>
            </a:r>
          </a:p>
          <a:p>
            <a:r>
              <a:rPr lang="it-IT" err="1"/>
              <a:t>Therfore</a:t>
            </a:r>
            <a:r>
              <a:rPr lang="it-IT"/>
              <a:t> a conservative </a:t>
            </a:r>
            <a:r>
              <a:rPr lang="it-IT" err="1"/>
              <a:t>critical</a:t>
            </a:r>
            <a:r>
              <a:rPr lang="it-IT"/>
              <a:t> crack </a:t>
            </a:r>
            <a:r>
              <a:rPr lang="it-IT" err="1"/>
              <a:t>length</a:t>
            </a:r>
            <a:r>
              <a:rPr lang="it-IT"/>
              <a:t> </a:t>
            </a:r>
            <a:r>
              <a:rPr lang="it-IT" err="1"/>
              <a:t>dimension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117.5 mm</a:t>
            </a:r>
            <a:endParaRPr lang="en-GB"/>
          </a:p>
        </p:txBody>
      </p:sp>
      <p:sp>
        <p:nvSpPr>
          <p:cNvPr id="17" name="CasellaDiTesto 21">
            <a:extLst>
              <a:ext uri="{FF2B5EF4-FFF2-40B4-BE49-F238E27FC236}">
                <a16:creationId xmlns:a16="http://schemas.microsoft.com/office/drawing/2014/main" id="{A156FD59-1571-DB8E-56E3-A7835B7D7022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396F8E7-ADF3-AB35-61ED-BFC8A1806B24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8086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Model 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B6E2CFF-DDC2-84B8-30EA-4E58D45574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3"/>
          <a:stretch/>
        </p:blipFill>
        <p:spPr>
          <a:xfrm>
            <a:off x="1096274" y="1494748"/>
            <a:ext cx="10113106" cy="4186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D36AED-200A-0E4F-CC5E-21E5D4C9BEBE}"/>
              </a:ext>
            </a:extLst>
          </p:cNvPr>
          <p:cNvSpPr/>
          <p:nvPr/>
        </p:nvSpPr>
        <p:spPr>
          <a:xfrm>
            <a:off x="1338356" y="2676186"/>
            <a:ext cx="2414954" cy="194603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D5DAA-4E65-7B28-2C2E-CBE92F6C4140}"/>
              </a:ext>
            </a:extLst>
          </p:cNvPr>
          <p:cNvSpPr txBox="1"/>
          <p:nvPr/>
        </p:nvSpPr>
        <p:spPr>
          <a:xfrm>
            <a:off x="1148826" y="1280396"/>
            <a:ext cx="3001282" cy="923330"/>
          </a:xfrm>
          <a:prstGeom prst="rect">
            <a:avLst/>
          </a:prstGeom>
          <a:noFill/>
          <a:ln w="19050">
            <a:solidFill>
              <a:srgbClr val="CC99FF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it-IT">
                <a:solidFill>
                  <a:srgbClr val="65829B"/>
                </a:solidFill>
              </a:rPr>
              <a:t>NAVAL PROPULSION REACTOR</a:t>
            </a:r>
          </a:p>
          <a:p>
            <a:pPr algn="ctr"/>
            <a:r>
              <a:rPr lang="en-GB" i="0">
                <a:solidFill>
                  <a:srgbClr val="111111"/>
                </a:solidFill>
                <a:effectLst/>
                <a:latin typeface="Roboto"/>
                <a:ea typeface="Roboto"/>
              </a:rPr>
              <a:t>~ 30 – 300 </a:t>
            </a:r>
            <a:r>
              <a:rPr lang="en-GB" i="0" err="1">
                <a:solidFill>
                  <a:srgbClr val="111111"/>
                </a:solidFill>
                <a:effectLst/>
                <a:latin typeface="Roboto"/>
                <a:ea typeface="Roboto"/>
              </a:rPr>
              <a:t>MWt</a:t>
            </a:r>
            <a:r>
              <a:rPr lang="en-GB" err="1">
                <a:solidFill>
                  <a:srgbClr val="111111"/>
                </a:solidFill>
                <a:latin typeface="Roboto"/>
                <a:ea typeface="Roboto"/>
              </a:rPr>
              <a:t>h</a:t>
            </a:r>
            <a:endParaRPr lang="en-GB">
              <a:solidFill>
                <a:srgbClr val="111111"/>
              </a:solidFill>
              <a:latin typeface="Roboto"/>
              <a:ea typeface="Roboto"/>
            </a:endParaRPr>
          </a:p>
          <a:p>
            <a:pPr algn="ctr"/>
            <a:r>
              <a:rPr lang="en-GB">
                <a:solidFill>
                  <a:srgbClr val="111111"/>
                </a:solidFill>
                <a:latin typeface="Roboto"/>
                <a:ea typeface="Roboto"/>
              </a:rPr>
              <a:t>Fuel enrichment </a:t>
            </a:r>
            <a:endParaRPr lang="en-GB" i="0">
              <a:solidFill>
                <a:srgbClr val="11111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BF71CE-4F59-F9FA-B35C-5678F73418A5}"/>
              </a:ext>
            </a:extLst>
          </p:cNvPr>
          <p:cNvCxnSpPr>
            <a:cxnSpLocks/>
          </p:cNvCxnSpPr>
          <p:nvPr/>
        </p:nvCxnSpPr>
        <p:spPr>
          <a:xfrm flipV="1">
            <a:off x="3631761" y="1959393"/>
            <a:ext cx="0" cy="13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9A7A07-D1DF-A444-1B29-2309F8F3835C}"/>
              </a:ext>
            </a:extLst>
          </p:cNvPr>
          <p:cNvCxnSpPr>
            <a:cxnSpLocks/>
          </p:cNvCxnSpPr>
          <p:nvPr/>
        </p:nvCxnSpPr>
        <p:spPr>
          <a:xfrm flipV="1">
            <a:off x="3527787" y="1960821"/>
            <a:ext cx="0" cy="13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B0B1D20-8412-95BA-F95A-2C4F656003B6}"/>
              </a:ext>
            </a:extLst>
          </p:cNvPr>
          <p:cNvSpPr/>
          <p:nvPr/>
        </p:nvSpPr>
        <p:spPr>
          <a:xfrm>
            <a:off x="5023732" y="2922214"/>
            <a:ext cx="881449" cy="1456295"/>
          </a:xfrm>
          <a:prstGeom prst="rect">
            <a:avLst/>
          </a:prstGeom>
          <a:noFill/>
          <a:ln>
            <a:solidFill>
              <a:srgbClr val="8BD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941270-2635-9B0B-1313-F675F2A7E60A}"/>
              </a:ext>
            </a:extLst>
          </p:cNvPr>
          <p:cNvSpPr txBox="1"/>
          <p:nvPr/>
        </p:nvSpPr>
        <p:spPr>
          <a:xfrm>
            <a:off x="4544810" y="4396774"/>
            <a:ext cx="185420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050">
                <a:solidFill>
                  <a:srgbClr val="8BD2E9"/>
                </a:solidFill>
              </a:rPr>
              <a:t>U-TUBE STEAM GENERATOR</a:t>
            </a:r>
            <a:endParaRPr lang="en-GB" sz="1050">
              <a:solidFill>
                <a:srgbClr val="8BD2E9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79DC10-343C-DC71-3967-37A5691E7FD8}"/>
              </a:ext>
            </a:extLst>
          </p:cNvPr>
          <p:cNvSpPr txBox="1"/>
          <p:nvPr/>
        </p:nvSpPr>
        <p:spPr>
          <a:xfrm>
            <a:off x="2202274" y="4337286"/>
            <a:ext cx="185420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050">
                <a:solidFill>
                  <a:srgbClr val="7030A0"/>
                </a:solidFill>
              </a:rPr>
              <a:t>NUCLEAR REACTOR</a:t>
            </a:r>
            <a:endParaRPr lang="en-GB" sz="1050">
              <a:solidFill>
                <a:srgbClr val="7030A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C3D01C-7867-081C-1E30-9B7E19D440EC}"/>
              </a:ext>
            </a:extLst>
          </p:cNvPr>
          <p:cNvSpPr txBox="1"/>
          <p:nvPr/>
        </p:nvSpPr>
        <p:spPr>
          <a:xfrm>
            <a:off x="7464588" y="2691737"/>
            <a:ext cx="1854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>
                <a:solidFill>
                  <a:schemeClr val="tx1">
                    <a:lumMod val="50000"/>
                    <a:lumOff val="50000"/>
                  </a:schemeClr>
                </a:solidFill>
              </a:rPr>
              <a:t>TURBINE</a:t>
            </a:r>
            <a:endParaRPr lang="en-GB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317BA5-7D8C-A090-5A24-EE8780406FC2}"/>
              </a:ext>
            </a:extLst>
          </p:cNvPr>
          <p:cNvSpPr txBox="1"/>
          <p:nvPr/>
        </p:nvSpPr>
        <p:spPr>
          <a:xfrm>
            <a:off x="10167204" y="3727877"/>
            <a:ext cx="1854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>
                <a:solidFill>
                  <a:srgbClr val="8BD2E9"/>
                </a:solidFill>
              </a:rPr>
              <a:t>CONDENSER</a:t>
            </a:r>
            <a:endParaRPr lang="en-GB" sz="1050">
              <a:solidFill>
                <a:srgbClr val="8BD2E9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299D74-D0FC-2DD6-89EB-38F3A40BD9E2}"/>
              </a:ext>
            </a:extLst>
          </p:cNvPr>
          <p:cNvSpPr txBox="1"/>
          <p:nvPr/>
        </p:nvSpPr>
        <p:spPr>
          <a:xfrm>
            <a:off x="9014964" y="5319362"/>
            <a:ext cx="60765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50">
                <a:solidFill>
                  <a:srgbClr val="8BD2E9"/>
                </a:solidFill>
              </a:rPr>
              <a:t>PUMP</a:t>
            </a:r>
            <a:endParaRPr lang="en-GB" sz="1050">
              <a:solidFill>
                <a:srgbClr val="8BD2E9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18131C-239A-99B1-6F7D-5488D17D9E60}"/>
              </a:ext>
            </a:extLst>
          </p:cNvPr>
          <p:cNvSpPr/>
          <p:nvPr/>
        </p:nvSpPr>
        <p:spPr>
          <a:xfrm>
            <a:off x="9501725" y="5253543"/>
            <a:ext cx="1592580" cy="427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BF41E3-DDD7-2F3C-77C4-B1F2ECB3A668}"/>
              </a:ext>
            </a:extLst>
          </p:cNvPr>
          <p:cNvSpPr/>
          <p:nvPr/>
        </p:nvSpPr>
        <p:spPr>
          <a:xfrm>
            <a:off x="4092035" y="3865723"/>
            <a:ext cx="607651" cy="305588"/>
          </a:xfrm>
          <a:prstGeom prst="rect">
            <a:avLst/>
          </a:prstGeom>
          <a:noFill/>
          <a:ln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solidFill>
                  <a:schemeClr val="tx1"/>
                </a:solidFill>
              </a:rPr>
              <a:t>T_in</a:t>
            </a:r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DB1DE7-C794-B387-3FAB-AF5CF772EBDE}"/>
              </a:ext>
            </a:extLst>
          </p:cNvPr>
          <p:cNvCxnSpPr>
            <a:cxnSpLocks/>
          </p:cNvCxnSpPr>
          <p:nvPr/>
        </p:nvCxnSpPr>
        <p:spPr>
          <a:xfrm flipH="1">
            <a:off x="4381180" y="3649201"/>
            <a:ext cx="1" cy="209481"/>
          </a:xfrm>
          <a:prstGeom prst="straightConnector1">
            <a:avLst/>
          </a:prstGeom>
          <a:ln w="127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AB8D8F-61FE-5506-2CCC-8AF976E28538}"/>
              </a:ext>
            </a:extLst>
          </p:cNvPr>
          <p:cNvSpPr txBox="1"/>
          <p:nvPr/>
        </p:nvSpPr>
        <p:spPr>
          <a:xfrm>
            <a:off x="982620" y="5096993"/>
            <a:ext cx="5094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>
                <a:solidFill>
                  <a:srgbClr val="65829B"/>
                </a:solidFill>
              </a:rPr>
              <a:t>NUCLEAR REACTOR</a:t>
            </a:r>
          </a:p>
          <a:p>
            <a:pPr marL="285750" indent="-285750">
              <a:buFontTx/>
              <a:buChar char="-"/>
            </a:pPr>
            <a:r>
              <a:rPr lang="it-IT"/>
              <a:t>AP600 PWR Westinghouse  (1940 </a:t>
            </a:r>
            <a:r>
              <a:rPr lang="it-IT" err="1"/>
              <a:t>MWth</a:t>
            </a:r>
            <a:r>
              <a:rPr lang="it-IT"/>
              <a:t>) </a:t>
            </a:r>
          </a:p>
          <a:p>
            <a:pPr marL="285750" indent="-285750">
              <a:buFontTx/>
              <a:buChar char="-"/>
            </a:pPr>
            <a:r>
              <a:rPr lang="it-IT" i="1" err="1"/>
              <a:t>T_in</a:t>
            </a:r>
            <a:r>
              <a:rPr lang="it-IT" i="1"/>
              <a:t>  </a:t>
            </a:r>
            <a:r>
              <a:rPr lang="it-IT">
                <a:solidFill>
                  <a:schemeClr val="tx1"/>
                </a:solidFill>
              </a:rPr>
              <a:t>= 299.74 [°C]</a:t>
            </a:r>
            <a:endParaRPr lang="it-IT"/>
          </a:p>
        </p:txBody>
      </p:sp>
      <p:sp>
        <p:nvSpPr>
          <p:cNvPr id="23" name="CasellaDiTesto 21">
            <a:extLst>
              <a:ext uri="{FF2B5EF4-FFF2-40B4-BE49-F238E27FC236}">
                <a16:creationId xmlns:a16="http://schemas.microsoft.com/office/drawing/2014/main" id="{35C3E416-C8E7-51F9-F84B-5F53901F8041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Propulsion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Model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it-IT" i="1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C7D0A92-D553-1481-EDC0-158DC2D29663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3560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66DDF0-43B8-1AA3-1480-BDE2E5F1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5" y="90617"/>
            <a:ext cx="7775453" cy="543697"/>
          </a:xfrm>
        </p:spPr>
        <p:txBody>
          <a:bodyPr>
            <a:normAutofit fontScale="90000"/>
          </a:bodyPr>
          <a:lstStyle/>
          <a:p>
            <a:r>
              <a:rPr lang="it-IT" err="1">
                <a:ea typeface="+mj-lt"/>
                <a:cs typeface="+mj-lt"/>
              </a:rPr>
              <a:t>Damage</a:t>
            </a:r>
            <a:r>
              <a:rPr lang="it-IT">
                <a:ea typeface="+mj-lt"/>
                <a:cs typeface="+mj-lt"/>
              </a:rPr>
              <a:t> 3: Crack </a:t>
            </a:r>
            <a:r>
              <a:rPr lang="it-IT" err="1">
                <a:ea typeface="+mj-lt"/>
                <a:cs typeface="+mj-lt"/>
              </a:rPr>
              <a:t>propagation</a:t>
            </a:r>
            <a:r>
              <a:rPr lang="it-IT">
                <a:ea typeface="+mj-lt"/>
                <a:cs typeface="+mj-lt"/>
              </a:rPr>
              <a:t> due to pressure </a:t>
            </a:r>
            <a:r>
              <a:rPr lang="it-IT" err="1">
                <a:ea typeface="+mj-lt"/>
                <a:cs typeface="+mj-lt"/>
              </a:rPr>
              <a:t>fluctuation</a:t>
            </a:r>
            <a:r>
              <a:rPr lang="it-IT">
                <a:ea typeface="+mj-lt"/>
                <a:cs typeface="+mj-lt"/>
              </a:rPr>
              <a:t>  </a:t>
            </a:r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BAC562-033E-56D6-FC18-0B299F7D2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2790" r="6822"/>
          <a:stretch/>
        </p:blipFill>
        <p:spPr bwMode="auto">
          <a:xfrm>
            <a:off x="190196" y="1615611"/>
            <a:ext cx="3727343" cy="30052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751FFCA-5DCC-6907-149F-40431AFC6A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6167" r="6048"/>
          <a:stretch/>
        </p:blipFill>
        <p:spPr bwMode="auto">
          <a:xfrm>
            <a:off x="4416271" y="2432318"/>
            <a:ext cx="3606527" cy="27632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2B337D-E5DC-8315-7C3A-8213A9696F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4699" r="6374"/>
          <a:stretch/>
        </p:blipFill>
        <p:spPr bwMode="auto">
          <a:xfrm>
            <a:off x="8398983" y="3310814"/>
            <a:ext cx="3687662" cy="28895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B83DE24-2A4B-A7C3-2603-63D9CE797899}"/>
              </a:ext>
            </a:extLst>
          </p:cNvPr>
          <p:cNvSpPr txBox="1"/>
          <p:nvPr/>
        </p:nvSpPr>
        <p:spPr>
          <a:xfrm>
            <a:off x="1148893" y="1197204"/>
            <a:ext cx="180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Dataset</a:t>
            </a:r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61BE4A-D2D0-1B3C-B434-1C51C7FD6908}"/>
              </a:ext>
            </a:extLst>
          </p:cNvPr>
          <p:cNvSpPr txBox="1"/>
          <p:nvPr/>
        </p:nvSpPr>
        <p:spPr>
          <a:xfrm>
            <a:off x="4656253" y="1968717"/>
            <a:ext cx="322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Particle</a:t>
            </a:r>
            <a:r>
              <a:rPr lang="it-IT"/>
              <a:t> filter </a:t>
            </a:r>
            <a:r>
              <a:rPr lang="it-IT" err="1"/>
              <a:t>estimation</a:t>
            </a:r>
            <a:endParaRPr lang="en-GB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86A3FF-9B32-D732-2C0F-D7D0ECE75FD0}"/>
              </a:ext>
            </a:extLst>
          </p:cNvPr>
          <p:cNvSpPr txBox="1"/>
          <p:nvPr/>
        </p:nvSpPr>
        <p:spPr>
          <a:xfrm>
            <a:off x="9634194" y="2931554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RUL</a:t>
            </a:r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630665E-ED1B-0E92-4775-8BFA03CCD5C2}"/>
              </a:ext>
            </a:extLst>
          </p:cNvPr>
          <p:cNvSpPr/>
          <p:nvPr/>
        </p:nvSpPr>
        <p:spPr>
          <a:xfrm>
            <a:off x="8597245" y="1197204"/>
            <a:ext cx="3337089" cy="14894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RUL in </a:t>
            </a:r>
            <a:r>
              <a:rPr lang="it-IT" err="1"/>
              <a:t>cycles</a:t>
            </a:r>
            <a:r>
              <a:rPr lang="it-IT"/>
              <a:t>: 3381 </a:t>
            </a:r>
            <a:r>
              <a:rPr lang="it-IT" err="1"/>
              <a:t>cycles</a:t>
            </a:r>
            <a:endParaRPr lang="it-IT"/>
          </a:p>
          <a:p>
            <a:pPr algn="ctr"/>
            <a:endParaRPr lang="en-GB"/>
          </a:p>
          <a:p>
            <a:pPr algn="ctr"/>
            <a:r>
              <a:rPr lang="en-GB"/>
              <a:t>RUL in days: 1127 days</a:t>
            </a:r>
          </a:p>
          <a:p>
            <a:pPr algn="ctr"/>
            <a:endParaRPr lang="en-GB"/>
          </a:p>
          <a:p>
            <a:pPr algn="ctr"/>
            <a:r>
              <a:rPr lang="en-GB"/>
              <a:t>RUL in years: 3 years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3027FBE-7AA6-06E2-C478-57C67755AF63}"/>
              </a:ext>
            </a:extLst>
          </p:cNvPr>
          <p:cNvSpPr txBox="1"/>
          <p:nvPr/>
        </p:nvSpPr>
        <p:spPr>
          <a:xfrm>
            <a:off x="265738" y="5242389"/>
            <a:ext cx="372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Please</a:t>
            </a:r>
            <a:r>
              <a:rPr lang="it-IT"/>
              <a:t> note </a:t>
            </a:r>
            <a:r>
              <a:rPr lang="it-IT" err="1"/>
              <a:t>that</a:t>
            </a:r>
            <a:r>
              <a:rPr lang="it-IT"/>
              <a:t> the crack </a:t>
            </a:r>
            <a:r>
              <a:rPr lang="it-IT" err="1"/>
              <a:t>propagates</a:t>
            </a:r>
            <a:r>
              <a:rPr lang="it-IT"/>
              <a:t> from a 30 mm </a:t>
            </a:r>
            <a:r>
              <a:rPr lang="it-IT" err="1"/>
              <a:t>initial</a:t>
            </a:r>
            <a:r>
              <a:rPr lang="it-IT"/>
              <a:t> crack </a:t>
            </a:r>
            <a:r>
              <a:rPr lang="it-IT" err="1"/>
              <a:t>length</a:t>
            </a:r>
            <a:endParaRPr lang="en-GB"/>
          </a:p>
        </p:txBody>
      </p:sp>
      <p:sp>
        <p:nvSpPr>
          <p:cNvPr id="15" name="CasellaDiTesto 21">
            <a:extLst>
              <a:ext uri="{FF2B5EF4-FFF2-40B4-BE49-F238E27FC236}">
                <a16:creationId xmlns:a16="http://schemas.microsoft.com/office/drawing/2014/main" id="{146B2AE7-6FB7-EF99-D260-B35BEE9528FC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FCB2299-919E-DEEA-3744-40708BB55CF8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670005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Maintenance activity: the reference framework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40AD6C-C4C1-111D-5461-3867F1E96E7B}"/>
              </a:ext>
            </a:extLst>
          </p:cNvPr>
          <p:cNvSpPr txBox="1"/>
          <p:nvPr/>
        </p:nvSpPr>
        <p:spPr>
          <a:xfrm>
            <a:off x="5386646" y="1286860"/>
            <a:ext cx="63853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effectLst/>
                <a:ea typeface="Calibri" panose="020F0502020204030204" pitchFamily="34" charset="0"/>
              </a:rPr>
              <a:t>Reference </a:t>
            </a:r>
            <a:r>
              <a:rPr lang="en-GB">
                <a:ea typeface="Calibri" panose="020F0502020204030204" pitchFamily="34" charset="0"/>
              </a:rPr>
              <a:t>port layout, La Spezia (Italy):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>
                <a:effectLst/>
                <a:ea typeface="Calibri" panose="020F0502020204030204" pitchFamily="34" charset="0"/>
                <a:sym typeface="Wingdings" panose="05000000000000000000" pitchFamily="2" charset="2"/>
              </a:rPr>
              <a:t>2 zones: </a:t>
            </a:r>
            <a:r>
              <a:rPr lang="en-GB">
                <a:solidFill>
                  <a:srgbClr val="FF0000"/>
                </a:solidFill>
                <a:effectLst/>
                <a:ea typeface="Calibri" panose="020F0502020204030204" pitchFamily="34" charset="0"/>
                <a:sym typeface="Wingdings" panose="05000000000000000000" pitchFamily="2" charset="2"/>
              </a:rPr>
              <a:t>Military </a:t>
            </a:r>
            <a:r>
              <a:rPr lang="en-GB">
                <a:solidFill>
                  <a:srgbClr val="FF0000"/>
                </a:solidFill>
                <a:ea typeface="Calibri" panose="020F0502020204030204" pitchFamily="34" charset="0"/>
                <a:sym typeface="Wingdings" panose="05000000000000000000" pitchFamily="2" charset="2"/>
              </a:rPr>
              <a:t>area </a:t>
            </a:r>
            <a:r>
              <a:rPr lang="en-GB">
                <a:ea typeface="Calibri" panose="020F0502020204030204" pitchFamily="34" charset="0"/>
                <a:sym typeface="Wingdings" panose="05000000000000000000" pitchFamily="2" charset="2"/>
              </a:rPr>
              <a:t>and </a:t>
            </a:r>
            <a:r>
              <a:rPr lang="en-GB">
                <a:solidFill>
                  <a:srgbClr val="00FF00"/>
                </a:solidFill>
                <a:ea typeface="Calibri" panose="020F0502020204030204" pitchFamily="34" charset="0"/>
                <a:sym typeface="Wingdings" panose="05000000000000000000" pitchFamily="2" charset="2"/>
              </a:rPr>
              <a:t>civil area</a:t>
            </a:r>
          </a:p>
          <a:p>
            <a:pPr lvl="1"/>
            <a:endParaRPr lang="en-GB">
              <a:solidFill>
                <a:srgbClr val="00FF00"/>
              </a:solidFill>
              <a:ea typeface="Calibri" panose="020F050202020403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>
                <a:effectLst/>
                <a:ea typeface="Calibri" panose="020F0502020204030204" pitchFamily="34" charset="0"/>
                <a:sym typeface="Wingdings" panose="05000000000000000000" pitchFamily="2" charset="2"/>
              </a:rPr>
              <a:t>Military area: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>
                <a:effectLst/>
                <a:ea typeface="Calibri" panose="020F0502020204030204" pitchFamily="34" charset="0"/>
                <a:sym typeface="Wingdings" panose="05000000000000000000" pitchFamily="2" charset="2"/>
              </a:rPr>
              <a:t>Maintenance operations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>
                <a:ea typeface="Calibri" panose="020F0502020204030204" pitchFamily="34" charset="0"/>
                <a:sym typeface="Wingdings" panose="05000000000000000000" pitchFamily="2" charset="2"/>
              </a:rPr>
              <a:t>Daily operations piers</a:t>
            </a:r>
            <a:endParaRPr lang="en-GB">
              <a:effectLst/>
              <a:ea typeface="Calibri" panose="020F0502020204030204" pitchFamily="34" charset="0"/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8F6BFB6-5038-F450-D8D0-31814BF3B030}"/>
              </a:ext>
            </a:extLst>
          </p:cNvPr>
          <p:cNvGrpSpPr/>
          <p:nvPr/>
        </p:nvGrpSpPr>
        <p:grpSpPr>
          <a:xfrm>
            <a:off x="147284" y="1203823"/>
            <a:ext cx="4678896" cy="3507664"/>
            <a:chOff x="327057" y="1699767"/>
            <a:chExt cx="5712117" cy="4181065"/>
          </a:xfrm>
        </p:grpSpPr>
        <p:pic>
          <p:nvPicPr>
            <p:cNvPr id="5" name="Immagine 4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167BF4D2-BC6C-FD89-1C83-0F6395330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57" y="1699767"/>
              <a:ext cx="5712117" cy="4181065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7321BDD-8020-7A48-AFC8-0AD822F7AAD1}"/>
                </a:ext>
              </a:extLst>
            </p:cNvPr>
            <p:cNvSpPr/>
            <p:nvPr/>
          </p:nvSpPr>
          <p:spPr>
            <a:xfrm rot="18614192">
              <a:off x="990573" y="2270265"/>
              <a:ext cx="1136547" cy="2137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EEB4BCFE-8BF6-7BE7-0BEE-279E446A491C}"/>
                </a:ext>
              </a:extLst>
            </p:cNvPr>
            <p:cNvSpPr/>
            <p:nvPr/>
          </p:nvSpPr>
          <p:spPr>
            <a:xfrm rot="16200000">
              <a:off x="2339902" y="1252556"/>
              <a:ext cx="1478189" cy="2531390"/>
            </a:xfrm>
            <a:prstGeom prst="rect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00B050"/>
                </a:solidFill>
              </a:endParaRP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1363A742-CE89-D607-DE54-CFE4848183F7}"/>
                </a:ext>
              </a:extLst>
            </p:cNvPr>
            <p:cNvSpPr/>
            <p:nvPr/>
          </p:nvSpPr>
          <p:spPr>
            <a:xfrm rot="14260239">
              <a:off x="3446348" y="5348175"/>
              <a:ext cx="385954" cy="567839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00B050"/>
                </a:solidFill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E66C67-1A13-7E77-D235-8D29FB475190}"/>
                </a:ext>
              </a:extLst>
            </p:cNvPr>
            <p:cNvSpPr/>
            <p:nvPr/>
          </p:nvSpPr>
          <p:spPr>
            <a:xfrm rot="14260239">
              <a:off x="5096918" y="4285167"/>
              <a:ext cx="385954" cy="567839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00B050"/>
                </a:solidFill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99825DD-6E66-9A4E-5BEB-2BEC87826702}"/>
              </a:ext>
            </a:extLst>
          </p:cNvPr>
          <p:cNvGrpSpPr/>
          <p:nvPr/>
        </p:nvGrpSpPr>
        <p:grpSpPr>
          <a:xfrm>
            <a:off x="5073445" y="2980840"/>
            <a:ext cx="6756928" cy="2982649"/>
            <a:chOff x="5073445" y="2980840"/>
            <a:chExt cx="6756928" cy="2982649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FE88760-756D-D049-4633-C1BC59F6F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445" y="2980840"/>
              <a:ext cx="6698503" cy="2982649"/>
            </a:xfrm>
            <a:prstGeom prst="rect">
              <a:avLst/>
            </a:prstGeom>
          </p:spPr>
        </p:pic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2E627B1-7C03-1514-3A41-FD636D1187C2}"/>
                </a:ext>
              </a:extLst>
            </p:cNvPr>
            <p:cNvSpPr/>
            <p:nvPr/>
          </p:nvSpPr>
          <p:spPr>
            <a:xfrm rot="16200000">
              <a:off x="11370754" y="4315530"/>
              <a:ext cx="369334" cy="54990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00B050"/>
                </a:solidFill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A8ACFF91-11B8-CA0A-1632-2D89A773B480}"/>
                </a:ext>
              </a:extLst>
            </p:cNvPr>
            <p:cNvSpPr/>
            <p:nvPr/>
          </p:nvSpPr>
          <p:spPr>
            <a:xfrm rot="16200000">
              <a:off x="5835425" y="4428068"/>
              <a:ext cx="323792" cy="465127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00B050"/>
                </a:solidFill>
              </a:endParaRP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4102262-F757-E377-737F-804521D38D20}"/>
                </a:ext>
              </a:extLst>
            </p:cNvPr>
            <p:cNvSpPr/>
            <p:nvPr/>
          </p:nvSpPr>
          <p:spPr>
            <a:xfrm rot="16200000">
              <a:off x="8961684" y="4787473"/>
              <a:ext cx="324932" cy="690635"/>
            </a:xfrm>
            <a:prstGeom prst="rect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00B050"/>
                </a:solidFill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9FEA7295-98EF-F9BD-476B-0208E8BE3ED3}"/>
                </a:ext>
              </a:extLst>
            </p:cNvPr>
            <p:cNvSpPr/>
            <p:nvPr/>
          </p:nvSpPr>
          <p:spPr>
            <a:xfrm rot="16200000">
              <a:off x="7991961" y="2087103"/>
              <a:ext cx="1281191" cy="42775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8D0F6AC-A2AA-3FAA-C81F-AE43836D6083}"/>
              </a:ext>
            </a:extLst>
          </p:cNvPr>
          <p:cNvSpPr txBox="1"/>
          <p:nvPr/>
        </p:nvSpPr>
        <p:spPr>
          <a:xfrm>
            <a:off x="-322607" y="4826675"/>
            <a:ext cx="53960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>
                <a:effectLst/>
                <a:ea typeface="Calibri" panose="020F0502020204030204" pitchFamily="34" charset="0"/>
                <a:sym typeface="Wingdings" panose="05000000000000000000" pitchFamily="2" charset="2"/>
              </a:rPr>
              <a:t>Civil area: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>
                <a:ea typeface="Calibri" panose="020F0502020204030204" pitchFamily="34" charset="0"/>
                <a:sym typeface="Wingdings" panose="05000000000000000000" pitchFamily="2" charset="2"/>
              </a:rPr>
              <a:t>Daily operations piers (load / unload)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>
              <a:effectLst/>
              <a:ea typeface="Calibri" panose="020F050202020403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>
                <a:ea typeface="Calibri" panose="020F0502020204030204" pitchFamily="34" charset="0"/>
                <a:sym typeface="Wingdings" panose="05000000000000000000" pitchFamily="2" charset="2"/>
              </a:rPr>
              <a:t>Shared </a:t>
            </a:r>
            <a:r>
              <a:rPr lang="en-GB">
                <a:solidFill>
                  <a:srgbClr val="FCE50A"/>
                </a:solidFill>
                <a:ea typeface="Calibri" panose="020F0502020204030204" pitchFamily="34" charset="0"/>
                <a:sym typeface="Wingdings" panose="05000000000000000000" pitchFamily="2" charset="2"/>
              </a:rPr>
              <a:t>port entry </a:t>
            </a:r>
            <a:r>
              <a:rPr lang="en-GB">
                <a:ea typeface="Calibri" panose="020F0502020204030204" pitchFamily="34" charset="0"/>
                <a:sym typeface="Wingdings" panose="05000000000000000000" pitchFamily="2" charset="2"/>
              </a:rPr>
              <a:t>and </a:t>
            </a:r>
            <a:r>
              <a:rPr lang="en-GB">
                <a:solidFill>
                  <a:srgbClr val="FCE50A"/>
                </a:solidFill>
                <a:ea typeface="Calibri" panose="020F0502020204030204" pitchFamily="34" charset="0"/>
                <a:sym typeface="Wingdings" panose="05000000000000000000" pitchFamily="2" charset="2"/>
              </a:rPr>
              <a:t>port exit</a:t>
            </a:r>
            <a:endParaRPr lang="en-GB">
              <a:solidFill>
                <a:srgbClr val="FCE50A"/>
              </a:solidFill>
              <a:effectLst/>
              <a:ea typeface="Calibri" panose="020F0502020204030204" pitchFamily="34" charset="0"/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it-IT"/>
          </a:p>
        </p:txBody>
      </p:sp>
      <p:sp>
        <p:nvSpPr>
          <p:cNvPr id="21" name="CasellaDiTesto 21">
            <a:extLst>
              <a:ext uri="{FF2B5EF4-FFF2-40B4-BE49-F238E27FC236}">
                <a16:creationId xmlns:a16="http://schemas.microsoft.com/office/drawing/2014/main" id="{0D860DA9-94F6-D52F-6084-BD2D383D31CB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Port model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CA17597-E11C-7BBC-B60C-C13B63982146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653670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Maintenance activity: the problem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40AD6C-C4C1-111D-5461-3867F1E96E7B}"/>
              </a:ext>
            </a:extLst>
          </p:cNvPr>
          <p:cNvSpPr txBox="1"/>
          <p:nvPr/>
        </p:nvSpPr>
        <p:spPr>
          <a:xfrm>
            <a:off x="354862" y="5313317"/>
            <a:ext cx="184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it-IT"/>
          </a:p>
        </p:txBody>
      </p:sp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EA599B20-C6E3-740C-87B0-13A4D2A68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58489"/>
              </p:ext>
            </p:extLst>
          </p:nvPr>
        </p:nvGraphicFramePr>
        <p:xfrm>
          <a:off x="4045058" y="4030215"/>
          <a:ext cx="8105614" cy="2001793"/>
        </p:xfrm>
        <a:graphic>
          <a:graphicData uri="http://schemas.openxmlformats.org/drawingml/2006/table">
            <a:tbl>
              <a:tblPr firstRow="1" firstCol="1" bandRow="1"/>
              <a:tblGrid>
                <a:gridCol w="1185957">
                  <a:extLst>
                    <a:ext uri="{9D8B030D-6E8A-4147-A177-3AD203B41FA5}">
                      <a16:colId xmlns:a16="http://schemas.microsoft.com/office/drawing/2014/main" val="3211252115"/>
                    </a:ext>
                  </a:extLst>
                </a:gridCol>
                <a:gridCol w="3467004">
                  <a:extLst>
                    <a:ext uri="{9D8B030D-6E8A-4147-A177-3AD203B41FA5}">
                      <a16:colId xmlns:a16="http://schemas.microsoft.com/office/drawing/2014/main" val="3184427271"/>
                    </a:ext>
                  </a:extLst>
                </a:gridCol>
                <a:gridCol w="3452653">
                  <a:extLst>
                    <a:ext uri="{9D8B030D-6E8A-4147-A177-3AD203B41FA5}">
                      <a16:colId xmlns:a16="http://schemas.microsoft.com/office/drawing/2014/main" val="1225652865"/>
                    </a:ext>
                  </a:extLst>
                </a:gridCol>
              </a:tblGrid>
              <a:tr h="2909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r>
                        <a:rPr lang="en-GB" sz="12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SCENARIOS</a:t>
                      </a:r>
                      <a:endParaRPr lang="it-IT" sz="12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STANDARD SCENARIO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DIGITAL TWIN SCENARIO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968767"/>
                  </a:ext>
                </a:extLst>
              </a:tr>
              <a:tr h="6330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Type of maintenance</a:t>
                      </a:r>
                      <a:endParaRPr lang="it-IT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  <a:latin typeface="+mn-lt"/>
                          <a:ea typeface="Calibri" panose="020F0502020204030204" pitchFamily="34" charset="0"/>
                        </a:rPr>
                        <a:t>Predetermined (time-based) and </a:t>
                      </a:r>
                      <a:r>
                        <a:rPr lang="en-GB" sz="16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scheduled</a:t>
                      </a:r>
                      <a:endParaRPr lang="it-IT" sz="16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  <a:latin typeface="+mn-lt"/>
                          <a:ea typeface="Calibri" panose="020F0502020204030204" pitchFamily="34" charset="0"/>
                        </a:rPr>
                        <a:t>Predictive, </a:t>
                      </a:r>
                      <a:r>
                        <a:rPr lang="en-GB" sz="16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based on the RUL</a:t>
                      </a:r>
                      <a:r>
                        <a:rPr lang="en-GB" sz="1600">
                          <a:effectLst/>
                          <a:latin typeface="+mn-lt"/>
                          <a:ea typeface="Calibri" panose="020F0502020204030204" pitchFamily="34" charset="0"/>
                        </a:rPr>
                        <a:t> calculated with the developed models</a:t>
                      </a:r>
                      <a:endParaRPr lang="it-IT" sz="16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228273"/>
                  </a:ext>
                </a:extLst>
              </a:tr>
              <a:tr h="5879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Distinctive element</a:t>
                      </a:r>
                      <a:endParaRPr lang="it-IT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+mn-lt"/>
                          <a:ea typeface="Calibri" panose="020F0502020204030204" pitchFamily="34" charset="0"/>
                        </a:rPr>
                        <a:t>The maximum allowed lifetime of each component of the analysis (pressure vessel, valve, bearing) is the only difference between the two scenarios. It will be integrated in the block called </a:t>
                      </a:r>
                      <a:r>
                        <a:rPr lang="en-GB" sz="1200" i="1">
                          <a:effectLst/>
                          <a:latin typeface="+mn-lt"/>
                          <a:ea typeface="Calibri" panose="020F0502020204030204" pitchFamily="34" charset="0"/>
                        </a:rPr>
                        <a:t>Port entry.</a:t>
                      </a:r>
                      <a:endParaRPr lang="it-IT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554414"/>
                  </a:ext>
                </a:extLst>
              </a:tr>
              <a:tr h="46912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Common elements</a:t>
                      </a:r>
                      <a:endParaRPr lang="it-IT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+mn-lt"/>
                          <a:ea typeface="Calibri" panose="020F0502020204030204" pitchFamily="34" charset="0"/>
                        </a:rPr>
                        <a:t>Every parameter of the analysis is not differential between the two scenarios: working times, number of ships and simulation time are the same.</a:t>
                      </a:r>
                      <a:endParaRPr lang="it-IT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81463"/>
                  </a:ext>
                </a:extLst>
              </a:tr>
            </a:tbl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88C01F4B-2D68-01D7-5387-E8F4A846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5" y="1462006"/>
            <a:ext cx="1357853" cy="256820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41A5F1B-1997-906F-CBDF-455EEB13A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821" y="1462006"/>
            <a:ext cx="1957799" cy="25277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691D5C0-1DD2-1BEB-42FC-C3DB8F22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60" y="1462006"/>
            <a:ext cx="1624485" cy="245234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0A064C-BEB6-B091-CCD0-A71DC741BF67}"/>
              </a:ext>
            </a:extLst>
          </p:cNvPr>
          <p:cNvSpPr txBox="1"/>
          <p:nvPr/>
        </p:nvSpPr>
        <p:spPr>
          <a:xfrm>
            <a:off x="4451367" y="2185348"/>
            <a:ext cx="146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solidFill>
                  <a:srgbClr val="7030A0"/>
                </a:solidFill>
              </a:rPr>
              <a:t>CHARATERISTICS TIMES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893B9CD-2BE3-86B6-088C-58681FDC537D}"/>
              </a:ext>
            </a:extLst>
          </p:cNvPr>
          <p:cNvSpPr txBox="1"/>
          <p:nvPr/>
        </p:nvSpPr>
        <p:spPr>
          <a:xfrm>
            <a:off x="0" y="1040499"/>
            <a:ext cx="212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MODEL ELEMENTS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348A0CB1-A252-2F2F-9F94-37B005E9AC43}"/>
              </a:ext>
            </a:extLst>
          </p:cNvPr>
          <p:cNvSpPr txBox="1"/>
          <p:nvPr/>
        </p:nvSpPr>
        <p:spPr>
          <a:xfrm>
            <a:off x="2821529" y="1034743"/>
            <a:ext cx="309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PERFORMANCE INDICATORS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1091C698-789D-CA9B-1757-D88FC3812F3F}"/>
              </a:ext>
            </a:extLst>
          </p:cNvPr>
          <p:cNvSpPr txBox="1"/>
          <p:nvPr/>
        </p:nvSpPr>
        <p:spPr>
          <a:xfrm>
            <a:off x="5528355" y="1034743"/>
            <a:ext cx="309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COST INDICATORS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A3870E2-4374-6ED6-25BA-0BDDBA4D868B}"/>
              </a:ext>
            </a:extLst>
          </p:cNvPr>
          <p:cNvSpPr txBox="1"/>
          <p:nvPr/>
        </p:nvSpPr>
        <p:spPr>
          <a:xfrm>
            <a:off x="8926722" y="1404075"/>
            <a:ext cx="2505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Port framework</a:t>
            </a:r>
            <a:r>
              <a:rPr lang="en-GB" sz="1600"/>
              <a:t> and </a:t>
            </a:r>
            <a:r>
              <a:rPr lang="en-GB" sz="1600" b="1"/>
              <a:t>model elements </a:t>
            </a:r>
            <a:r>
              <a:rPr lang="en-GB" sz="1600"/>
              <a:t>are necessary to derive: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20C0010D-3CDF-12BB-AD23-68832BA70F9A}"/>
              </a:ext>
            </a:extLst>
          </p:cNvPr>
          <p:cNvSpPr txBox="1"/>
          <p:nvPr/>
        </p:nvSpPr>
        <p:spPr>
          <a:xfrm>
            <a:off x="8506824" y="2906830"/>
            <a:ext cx="1778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/>
              <a:t>PERFORMANCE INDICATORS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2721739F-B03D-83EF-6424-75EC72607ED6}"/>
              </a:ext>
            </a:extLst>
          </p:cNvPr>
          <p:cNvSpPr txBox="1"/>
          <p:nvPr/>
        </p:nvSpPr>
        <p:spPr>
          <a:xfrm>
            <a:off x="10443901" y="2906829"/>
            <a:ext cx="1357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/>
              <a:t>COST INDICATORS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8927F30-A375-DCBB-2743-FF44C3E02FF1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484963" y="2235072"/>
            <a:ext cx="694539" cy="5386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EB2D3D99-B8DB-3A5B-B12B-A07B9FF9272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179501" y="2235072"/>
            <a:ext cx="69480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e 15">
            <a:extLst>
              <a:ext uri="{FF2B5EF4-FFF2-40B4-BE49-F238E27FC236}">
                <a16:creationId xmlns:a16="http://schemas.microsoft.com/office/drawing/2014/main" id="{35660234-2817-C6BD-647C-5E8621A7E577}"/>
              </a:ext>
            </a:extLst>
          </p:cNvPr>
          <p:cNvSpPr/>
          <p:nvPr/>
        </p:nvSpPr>
        <p:spPr>
          <a:xfrm>
            <a:off x="10106812" y="2186245"/>
            <a:ext cx="145377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0DC03ECA-A67C-EBF2-9C7B-FA421266F604}"/>
              </a:ext>
            </a:extLst>
          </p:cNvPr>
          <p:cNvSpPr txBox="1"/>
          <p:nvPr/>
        </p:nvSpPr>
        <p:spPr>
          <a:xfrm>
            <a:off x="440410" y="4537800"/>
            <a:ext cx="3713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Indicators</a:t>
            </a:r>
            <a:r>
              <a:rPr lang="en-GB" sz="1600"/>
              <a:t> </a:t>
            </a:r>
            <a:r>
              <a:rPr lang="en-GB" sz="1600">
                <a:sym typeface="Wingdings" panose="05000000000000000000" pitchFamily="2" charset="2"/>
              </a:rPr>
              <a:t> Scenario comparison</a:t>
            </a:r>
          </a:p>
          <a:p>
            <a:endParaRPr lang="en-GB" sz="1600">
              <a:sym typeface="Wingdings" panose="05000000000000000000" pitchFamily="2" charset="2"/>
            </a:endParaRPr>
          </a:p>
          <a:p>
            <a:endParaRPr lang="en-GB" sz="1600">
              <a:sym typeface="Wingdings" panose="05000000000000000000" pitchFamily="2" charset="2"/>
            </a:endParaRPr>
          </a:p>
          <a:p>
            <a:endParaRPr lang="en-GB" sz="1600">
              <a:sym typeface="Wingdings" panose="05000000000000000000" pitchFamily="2" charset="2"/>
            </a:endParaRPr>
          </a:p>
          <a:p>
            <a:r>
              <a:rPr lang="en-GB" sz="1600" b="1">
                <a:sym typeface="Wingdings" panose="05000000000000000000" pitchFamily="2" charset="2"/>
              </a:rPr>
              <a:t>OUTPUT</a:t>
            </a:r>
            <a:r>
              <a:rPr lang="en-GB" sz="1600">
                <a:sym typeface="Wingdings" panose="05000000000000000000" pitchFamily="2" charset="2"/>
              </a:rPr>
              <a:t>  Feasibility in DT adoption </a:t>
            </a:r>
            <a:endParaRPr lang="en-GB" sz="1600"/>
          </a:p>
        </p:txBody>
      </p:sp>
      <p:sp>
        <p:nvSpPr>
          <p:cNvPr id="23" name="CasellaDiTesto 21">
            <a:extLst>
              <a:ext uri="{FF2B5EF4-FFF2-40B4-BE49-F238E27FC236}">
                <a16:creationId xmlns:a16="http://schemas.microsoft.com/office/drawing/2014/main" id="{62A4C870-C1A9-61ED-CD01-558CB090879D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Port model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68D0980-D8AC-92D5-4EEE-14E6CF43B10C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38792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Maintenance activity: the general model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40AD6C-C4C1-111D-5461-3867F1E96E7B}"/>
              </a:ext>
            </a:extLst>
          </p:cNvPr>
          <p:cNvSpPr txBox="1"/>
          <p:nvPr/>
        </p:nvSpPr>
        <p:spPr>
          <a:xfrm>
            <a:off x="9335145" y="1329143"/>
            <a:ext cx="25933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solidFill>
                  <a:srgbClr val="C00000"/>
                </a:solidFill>
                <a:effectLst/>
                <a:ea typeface="Calibri" panose="020F0502020204030204" pitchFamily="34" charset="0"/>
              </a:rPr>
              <a:t>Modelled ships: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ea typeface="Calibri" panose="020F0502020204030204" pitchFamily="34" charset="0"/>
              </a:rPr>
              <a:t>9</a:t>
            </a:r>
            <a:r>
              <a:rPr lang="en-GB">
                <a:ea typeface="Calibri" panose="020F0502020204030204" pitchFamily="34" charset="0"/>
              </a:rPr>
              <a:t> aircraft carriers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ea typeface="Calibri" panose="020F0502020204030204" pitchFamily="34" charset="0"/>
              </a:rPr>
              <a:t>9</a:t>
            </a:r>
            <a:r>
              <a:rPr lang="en-GB">
                <a:ea typeface="Calibri" panose="020F0502020204030204" pitchFamily="34" charset="0"/>
              </a:rPr>
              <a:t> war submarines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ea typeface="Calibri" panose="020F0502020204030204" pitchFamily="34" charset="0"/>
              </a:rPr>
              <a:t>32</a:t>
            </a:r>
            <a:r>
              <a:rPr lang="en-GB">
                <a:ea typeface="Calibri" panose="020F0502020204030204" pitchFamily="34" charset="0"/>
              </a:rPr>
              <a:t> commercial boats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ea typeface="Calibri" panose="020F0502020204030204" pitchFamily="34" charset="0"/>
            </a:endParaRPr>
          </a:p>
          <a:p>
            <a:r>
              <a:rPr lang="en-GB">
                <a:solidFill>
                  <a:srgbClr val="C00000"/>
                </a:solidFill>
                <a:ea typeface="Calibri" panose="020F0502020204030204" pitchFamily="34" charset="0"/>
              </a:rPr>
              <a:t>Ship launch interval:</a:t>
            </a:r>
          </a:p>
          <a:p>
            <a:r>
              <a:rPr lang="en-GB" b="1">
                <a:ea typeface="Calibri" panose="020F0502020204030204" pitchFamily="34" charset="0"/>
              </a:rPr>
              <a:t>80 days</a:t>
            </a:r>
          </a:p>
          <a:p>
            <a:endParaRPr lang="en-GB">
              <a:ea typeface="Calibri" panose="020F0502020204030204" pitchFamily="34" charset="0"/>
            </a:endParaRPr>
          </a:p>
          <a:p>
            <a:r>
              <a:rPr lang="en-GB">
                <a:solidFill>
                  <a:srgbClr val="C00000"/>
                </a:solidFill>
                <a:ea typeface="Calibri" panose="020F0502020204030204" pitchFamily="34" charset="0"/>
              </a:rPr>
              <a:t>Useful modeled life</a:t>
            </a:r>
          </a:p>
          <a:p>
            <a:r>
              <a:rPr lang="en-GB">
                <a:ea typeface="Calibri" panose="020F0502020204030204" pitchFamily="34" charset="0"/>
              </a:rPr>
              <a:t>14600 days (</a:t>
            </a:r>
            <a:r>
              <a:rPr lang="en-GB" b="1">
                <a:ea typeface="Calibri" panose="020F0502020204030204" pitchFamily="34" charset="0"/>
              </a:rPr>
              <a:t>40 years</a:t>
            </a:r>
            <a:r>
              <a:rPr lang="en-GB">
                <a:ea typeface="Calibri" panose="020F0502020204030204" pitchFamily="34" charset="0"/>
              </a:rPr>
              <a:t>)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B3A1A19-8463-5056-638B-37E3016C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2" y="1503336"/>
            <a:ext cx="8968464" cy="399339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4E3347-F69A-D4F3-3D29-6782B88986DC}"/>
              </a:ext>
            </a:extLst>
          </p:cNvPr>
          <p:cNvSpPr txBox="1"/>
          <p:nvPr/>
        </p:nvSpPr>
        <p:spPr>
          <a:xfrm>
            <a:off x="10040094" y="4380553"/>
            <a:ext cx="955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/>
              <a:t>Launch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C827711-0789-F59A-9433-11E554C79C66}"/>
              </a:ext>
            </a:extLst>
          </p:cNvPr>
          <p:cNvSpPr txBox="1"/>
          <p:nvPr/>
        </p:nvSpPr>
        <p:spPr>
          <a:xfrm>
            <a:off x="9806552" y="4717138"/>
            <a:ext cx="1497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/>
              <a:t>Undamaged area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4240147-525B-43EC-C5BB-EACDC9E47083}"/>
              </a:ext>
            </a:extLst>
          </p:cNvPr>
          <p:cNvSpPr txBox="1"/>
          <p:nvPr/>
        </p:nvSpPr>
        <p:spPr>
          <a:xfrm>
            <a:off x="9768985" y="5473835"/>
            <a:ext cx="157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/>
              <a:t>Maintenance / Undamaged area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C99030C-3116-49CD-9207-41548EED3C12}"/>
              </a:ext>
            </a:extLst>
          </p:cNvPr>
          <p:cNvSpPr txBox="1"/>
          <p:nvPr/>
        </p:nvSpPr>
        <p:spPr>
          <a:xfrm>
            <a:off x="9971642" y="5108664"/>
            <a:ext cx="109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/>
              <a:t>Mission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30EBE0B-D409-3832-CE78-C4479AB36421}"/>
              </a:ext>
            </a:extLst>
          </p:cNvPr>
          <p:cNvCxnSpPr>
            <a:cxnSpLocks/>
          </p:cNvCxnSpPr>
          <p:nvPr/>
        </p:nvCxnSpPr>
        <p:spPr>
          <a:xfrm>
            <a:off x="9768985" y="4534441"/>
            <a:ext cx="0" cy="136253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ccia a inversione 37">
            <a:extLst>
              <a:ext uri="{FF2B5EF4-FFF2-40B4-BE49-F238E27FC236}">
                <a16:creationId xmlns:a16="http://schemas.microsoft.com/office/drawing/2014/main" id="{98A0C694-BE9B-232D-FC18-1317848FBFCD}"/>
              </a:ext>
            </a:extLst>
          </p:cNvPr>
          <p:cNvSpPr/>
          <p:nvPr/>
        </p:nvSpPr>
        <p:spPr>
          <a:xfrm rot="16200000" flipV="1">
            <a:off x="11239429" y="5215671"/>
            <a:ext cx="754169" cy="624031"/>
          </a:xfrm>
          <a:prstGeom prst="uturnArrow">
            <a:avLst>
              <a:gd name="adj1" fmla="val 25000"/>
              <a:gd name="adj2" fmla="val 23958"/>
              <a:gd name="adj3" fmla="val 25000"/>
              <a:gd name="adj4" fmla="val 44271"/>
              <a:gd name="adj5" fmla="val 10000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C058D774-4DA5-31ED-AE5B-9D73168A812E}"/>
              </a:ext>
            </a:extLst>
          </p:cNvPr>
          <p:cNvSpPr/>
          <p:nvPr/>
        </p:nvSpPr>
        <p:spPr>
          <a:xfrm>
            <a:off x="9412637" y="4267200"/>
            <a:ext cx="2676041" cy="17298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C08F4FE-70E3-30AD-3DFF-E7ED0A2ACD77}"/>
              </a:ext>
            </a:extLst>
          </p:cNvPr>
          <p:cNvSpPr txBox="1"/>
          <p:nvPr/>
        </p:nvSpPr>
        <p:spPr>
          <a:xfrm>
            <a:off x="6953574" y="5659115"/>
            <a:ext cx="2891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rgbClr val="C00000"/>
                </a:solidFill>
              </a:rPr>
              <a:t>Military ship lifecycle</a:t>
            </a:r>
          </a:p>
        </p:txBody>
      </p:sp>
      <p:sp>
        <p:nvSpPr>
          <p:cNvPr id="17" name="CasellaDiTesto 21">
            <a:extLst>
              <a:ext uri="{FF2B5EF4-FFF2-40B4-BE49-F238E27FC236}">
                <a16:creationId xmlns:a16="http://schemas.microsoft.com/office/drawing/2014/main" id="{6F7301BA-2DE1-2513-439D-2137E169EB81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Port model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CD2F7F0-0AF8-FA0A-0B93-B6DC503B837E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4220838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Maintenance activity: Focus</a:t>
            </a:r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FA2C7DD-9753-5611-C0F2-E7F5887BEDBB}"/>
              </a:ext>
            </a:extLst>
          </p:cNvPr>
          <p:cNvGrpSpPr/>
          <p:nvPr/>
        </p:nvGrpSpPr>
        <p:grpSpPr>
          <a:xfrm>
            <a:off x="8875364" y="4541002"/>
            <a:ext cx="3166852" cy="1585995"/>
            <a:chOff x="1276026" y="1335850"/>
            <a:chExt cx="10249579" cy="456384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FB3A1A19-8463-5056-638B-37E3016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026" y="1335850"/>
              <a:ext cx="10249579" cy="45638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9C2C987-16C2-86A2-9A5C-E8007EA35A6F}"/>
                </a:ext>
              </a:extLst>
            </p:cNvPr>
            <p:cNvSpPr/>
            <p:nvPr/>
          </p:nvSpPr>
          <p:spPr>
            <a:xfrm>
              <a:off x="2262753" y="3089329"/>
              <a:ext cx="2247254" cy="1286359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D3BF062-6D8E-3183-EF75-5AC198037B01}"/>
                </a:ext>
              </a:extLst>
            </p:cNvPr>
            <p:cNvSpPr/>
            <p:nvPr/>
          </p:nvSpPr>
          <p:spPr>
            <a:xfrm>
              <a:off x="10678332" y="3554278"/>
              <a:ext cx="847273" cy="58376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233A956A-29CB-A2BF-0417-7FC9BDD9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6" y="1420737"/>
            <a:ext cx="2655748" cy="177708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C6DA1F9-2A13-82F3-4843-BF44532A2A54}"/>
              </a:ext>
            </a:extLst>
          </p:cNvPr>
          <p:cNvSpPr txBox="1"/>
          <p:nvPr/>
        </p:nvSpPr>
        <p:spPr>
          <a:xfrm>
            <a:off x="4049810" y="1002409"/>
            <a:ext cx="22989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solidFill>
                  <a:srgbClr val="C00000"/>
                </a:solidFill>
                <a:effectLst/>
                <a:ea typeface="Calibri" panose="020F0502020204030204" pitchFamily="34" charset="0"/>
              </a:rPr>
              <a:t>DT scenario</a:t>
            </a:r>
            <a:endParaRPr lang="en-GB">
              <a:solidFill>
                <a:srgbClr val="C00000"/>
              </a:solidFill>
              <a:ea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200">
                <a:effectLst/>
                <a:ea typeface="Calibri" panose="020F0502020204030204" pitchFamily="34" charset="0"/>
              </a:rPr>
              <a:t>Max lifespan depend on developed RUL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200">
                <a:ea typeface="Calibri" panose="020F0502020204030204" pitchFamily="34" charset="0"/>
              </a:rPr>
              <a:t>Max lifespan is reduced by 234 days (99.7% of mission duration)</a:t>
            </a:r>
            <a:endParaRPr lang="en-GB" sz="1200">
              <a:effectLst/>
              <a:ea typeface="Calibri" panose="020F0502020204030204" pitchFamily="34" charset="0"/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49E552A-3CC6-459D-8BCC-30FAAC2FB8C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2845677" y="2645830"/>
            <a:ext cx="1265367" cy="1218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E3914AF-EFC5-5E9C-793E-DD680813317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845677" y="1648740"/>
            <a:ext cx="1204133" cy="22155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71706572-3567-1BFE-23E4-BFDA86AC8A1B}"/>
              </a:ext>
            </a:extLst>
          </p:cNvPr>
          <p:cNvSpPr/>
          <p:nvPr/>
        </p:nvSpPr>
        <p:spPr>
          <a:xfrm>
            <a:off x="2754743" y="3822354"/>
            <a:ext cx="145377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6105D8FF-7BCE-3ADB-970B-9C07ADF8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9" y="3255037"/>
            <a:ext cx="2392255" cy="2742595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8AE10A8-36C2-95D4-26D1-BED0DA6DF119}"/>
              </a:ext>
            </a:extLst>
          </p:cNvPr>
          <p:cNvSpPr txBox="1"/>
          <p:nvPr/>
        </p:nvSpPr>
        <p:spPr>
          <a:xfrm>
            <a:off x="4111044" y="2276498"/>
            <a:ext cx="2019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solidFill>
                  <a:srgbClr val="C00000"/>
                </a:solidFill>
                <a:effectLst/>
                <a:ea typeface="Calibri" panose="020F0502020204030204" pitchFamily="34" charset="0"/>
              </a:rPr>
              <a:t>Standard scenario</a:t>
            </a:r>
          </a:p>
          <a:p>
            <a:r>
              <a:rPr lang="en-GB" sz="1200">
                <a:effectLst/>
                <a:ea typeface="Calibri" panose="020F0502020204030204" pitchFamily="34" charset="0"/>
              </a:rPr>
              <a:t>Max lifespan depend on literature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B7D2294-D9C8-463D-95D8-F812CBCDCDFE}"/>
              </a:ext>
            </a:extLst>
          </p:cNvPr>
          <p:cNvSpPr txBox="1"/>
          <p:nvPr/>
        </p:nvSpPr>
        <p:spPr>
          <a:xfrm>
            <a:off x="4060557" y="36278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err="1">
                <a:effectLst/>
                <a:ea typeface="Calibri" panose="020F0502020204030204" pitchFamily="34" charset="0"/>
              </a:rPr>
              <a:t>Entity.Damage</a:t>
            </a:r>
            <a:r>
              <a:rPr lang="en-GB" sz="1600" i="1">
                <a:effectLst/>
                <a:ea typeface="Calibri" panose="020F0502020204030204" pitchFamily="34" charset="0"/>
              </a:rPr>
              <a:t> </a:t>
            </a:r>
            <a:r>
              <a:rPr lang="en-GB" sz="1600">
                <a:effectLst/>
                <a:ea typeface="Calibri" panose="020F0502020204030204" pitchFamily="34" charset="0"/>
              </a:rPr>
              <a:t>attribute is changed</a:t>
            </a:r>
          </a:p>
        </p:txBody>
      </p:sp>
      <p:pic>
        <p:nvPicPr>
          <p:cNvPr id="13" name="Elemento grafico 12" descr="Freccia linea: curva antioraria con riempimento a tinta unita">
            <a:extLst>
              <a:ext uri="{FF2B5EF4-FFF2-40B4-BE49-F238E27FC236}">
                <a16:creationId xmlns:a16="http://schemas.microsoft.com/office/drawing/2014/main" id="{E09B19A3-CF35-6C3C-4462-38F069AA1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>
            <a:off x="6025592" y="1569196"/>
            <a:ext cx="833986" cy="2030859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D9063160-69BC-84B3-7A53-693AF6661E1E}"/>
              </a:ext>
            </a:extLst>
          </p:cNvPr>
          <p:cNvCxnSpPr>
            <a:cxnSpLocks/>
          </p:cNvCxnSpPr>
          <p:nvPr/>
        </p:nvCxnSpPr>
        <p:spPr>
          <a:xfrm>
            <a:off x="5109283" y="3015162"/>
            <a:ext cx="0" cy="5689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Immagine 69">
            <a:extLst>
              <a:ext uri="{FF2B5EF4-FFF2-40B4-BE49-F238E27FC236}">
                <a16:creationId xmlns:a16="http://schemas.microsoft.com/office/drawing/2014/main" id="{A3092A7B-85CB-9295-F994-E5AB7D3E6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88" y="4545463"/>
            <a:ext cx="3066729" cy="1497092"/>
          </a:xfrm>
          <a:prstGeom prst="rect">
            <a:avLst/>
          </a:prstGeom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535996D4-F9F1-8D20-5CA5-AD62B36FB273}"/>
              </a:ext>
            </a:extLst>
          </p:cNvPr>
          <p:cNvSpPr txBox="1"/>
          <p:nvPr/>
        </p:nvSpPr>
        <p:spPr>
          <a:xfrm>
            <a:off x="6491118" y="4773326"/>
            <a:ext cx="1640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effectLst/>
                <a:ea typeface="Calibri" panose="020F0502020204030204" pitchFamily="34" charset="0"/>
              </a:rPr>
              <a:t>Path is chosen according to </a:t>
            </a:r>
            <a:r>
              <a:rPr lang="en-GB" sz="1600" b="1" i="1" err="1">
                <a:effectLst/>
                <a:ea typeface="Calibri" panose="020F0502020204030204" pitchFamily="34" charset="0"/>
              </a:rPr>
              <a:t>IsDamaged</a:t>
            </a:r>
            <a:r>
              <a:rPr lang="en-GB" sz="1600">
                <a:effectLst/>
                <a:ea typeface="Calibri" panose="020F0502020204030204" pitchFamily="34" charset="0"/>
              </a:rPr>
              <a:t> attribute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2F7342D1-9133-3251-680A-D2407C808F2C}"/>
              </a:ext>
            </a:extLst>
          </p:cNvPr>
          <p:cNvSpPr txBox="1"/>
          <p:nvPr/>
        </p:nvSpPr>
        <p:spPr>
          <a:xfrm>
            <a:off x="753578" y="1050184"/>
            <a:ext cx="154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00B050"/>
                </a:solidFill>
                <a:effectLst/>
                <a:ea typeface="Calibri" panose="020F0502020204030204" pitchFamily="34" charset="0"/>
              </a:rPr>
              <a:t>PORT ENTRY</a:t>
            </a:r>
            <a:endParaRPr lang="en-GB">
              <a:solidFill>
                <a:srgbClr val="00B05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2090EB3A-1523-166A-EDFB-28D761F21211}"/>
              </a:ext>
            </a:extLst>
          </p:cNvPr>
          <p:cNvSpPr txBox="1"/>
          <p:nvPr/>
        </p:nvSpPr>
        <p:spPr>
          <a:xfrm>
            <a:off x="4132838" y="4128860"/>
            <a:ext cx="177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00B050"/>
                </a:solidFill>
                <a:effectLst/>
                <a:ea typeface="Calibri" panose="020F0502020204030204" pitchFamily="34" charset="0"/>
              </a:rPr>
              <a:t>DAMAGE CHECK</a:t>
            </a:r>
            <a:endParaRPr lang="en-GB">
              <a:solidFill>
                <a:srgbClr val="00B05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052E801-92F6-C1A4-9FC1-63794B5C183C}"/>
              </a:ext>
            </a:extLst>
          </p:cNvPr>
          <p:cNvSpPr txBox="1"/>
          <p:nvPr/>
        </p:nvSpPr>
        <p:spPr>
          <a:xfrm>
            <a:off x="9569935" y="1243810"/>
            <a:ext cx="177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FFC000"/>
                </a:solidFill>
                <a:effectLst/>
                <a:ea typeface="Calibri" panose="020F0502020204030204" pitchFamily="34" charset="0"/>
              </a:rPr>
              <a:t>PORT EXIT</a:t>
            </a:r>
            <a:endParaRPr lang="en-GB">
              <a:solidFill>
                <a:srgbClr val="FFC000"/>
              </a:solidFill>
              <a:effectLst/>
              <a:ea typeface="Calibri" panose="020F0502020204030204" pitchFamily="34" charset="0"/>
            </a:endParaRPr>
          </a:p>
        </p:txBody>
      </p:sp>
      <p:pic>
        <p:nvPicPr>
          <p:cNvPr id="77" name="Immagine 76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035350E5-9671-5B38-F1FE-5640F4922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8" y="1542852"/>
            <a:ext cx="3166853" cy="1778255"/>
          </a:xfrm>
          <a:prstGeom prst="rect">
            <a:avLst/>
          </a:prstGeom>
        </p:spPr>
      </p:pic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8F53CBE7-9931-E8AD-BE9F-FDC5CCD4B3ED}"/>
              </a:ext>
            </a:extLst>
          </p:cNvPr>
          <p:cNvSpPr txBox="1"/>
          <p:nvPr/>
        </p:nvSpPr>
        <p:spPr>
          <a:xfrm>
            <a:off x="9102178" y="3429000"/>
            <a:ext cx="2713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ea typeface="Calibri" panose="020F0502020204030204" pitchFamily="34" charset="0"/>
              </a:rPr>
              <a:t>Paths are aggregated </a:t>
            </a:r>
            <a:r>
              <a:rPr lang="en-GB" sz="1600">
                <a:ea typeface="Calibri" panose="020F0502020204030204" pitchFamily="34" charset="0"/>
              </a:rPr>
              <a:t>before the physical port exit</a:t>
            </a:r>
            <a:endParaRPr lang="en-GB" sz="1600">
              <a:effectLst/>
              <a:ea typeface="Calibri" panose="020F0502020204030204" pitchFamily="34" charset="0"/>
            </a:endParaRPr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3FD77C19-A434-CBC2-7AB5-53B90BF88B67}"/>
              </a:ext>
            </a:extLst>
          </p:cNvPr>
          <p:cNvCxnSpPr>
            <a:cxnSpLocks/>
          </p:cNvCxnSpPr>
          <p:nvPr/>
        </p:nvCxnSpPr>
        <p:spPr>
          <a:xfrm>
            <a:off x="8131444" y="1172705"/>
            <a:ext cx="0" cy="4850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1">
            <a:extLst>
              <a:ext uri="{FF2B5EF4-FFF2-40B4-BE49-F238E27FC236}">
                <a16:creationId xmlns:a16="http://schemas.microsoft.com/office/drawing/2014/main" id="{2594CD62-D616-0187-0C61-5D3EFA4323BE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Port model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2DF4363-D43B-7081-150F-FCD9E5411A27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152127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Maintenance activity: Focus</a:t>
            </a:r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FA2C7DD-9753-5611-C0F2-E7F5887BEDBB}"/>
              </a:ext>
            </a:extLst>
          </p:cNvPr>
          <p:cNvGrpSpPr/>
          <p:nvPr/>
        </p:nvGrpSpPr>
        <p:grpSpPr>
          <a:xfrm>
            <a:off x="8874789" y="4517374"/>
            <a:ext cx="3168000" cy="1587600"/>
            <a:chOff x="101840" y="892731"/>
            <a:chExt cx="10249579" cy="456384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FB3A1A19-8463-5056-638B-37E3016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40" y="892731"/>
              <a:ext cx="10249579" cy="45638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9C2C987-16C2-86A2-9A5C-E8007EA35A6F}"/>
                </a:ext>
              </a:extLst>
            </p:cNvPr>
            <p:cNvSpPr/>
            <p:nvPr/>
          </p:nvSpPr>
          <p:spPr>
            <a:xfrm>
              <a:off x="3218393" y="2728876"/>
              <a:ext cx="5564151" cy="104502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C00000"/>
                </a:solidFill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D3BF062-6D8E-3183-EF75-5AC198037B01}"/>
                </a:ext>
              </a:extLst>
            </p:cNvPr>
            <p:cNvSpPr/>
            <p:nvPr/>
          </p:nvSpPr>
          <p:spPr>
            <a:xfrm>
              <a:off x="1930325" y="4685989"/>
              <a:ext cx="7539124" cy="77058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2F7342D1-9133-3251-680A-D2407C808F2C}"/>
              </a:ext>
            </a:extLst>
          </p:cNvPr>
          <p:cNvSpPr txBox="1"/>
          <p:nvPr/>
        </p:nvSpPr>
        <p:spPr>
          <a:xfrm>
            <a:off x="1509693" y="1575754"/>
            <a:ext cx="243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C00000"/>
                </a:solidFill>
                <a:effectLst/>
                <a:ea typeface="Calibri" panose="020F0502020204030204" pitchFamily="34" charset="0"/>
              </a:rPr>
              <a:t>MAINTENANCE AREA</a:t>
            </a:r>
            <a:endParaRPr lang="en-GB">
              <a:solidFill>
                <a:srgbClr val="C0000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052E801-92F6-C1A4-9FC1-63794B5C183C}"/>
              </a:ext>
            </a:extLst>
          </p:cNvPr>
          <p:cNvSpPr txBox="1"/>
          <p:nvPr/>
        </p:nvSpPr>
        <p:spPr>
          <a:xfrm>
            <a:off x="8096762" y="1575754"/>
            <a:ext cx="177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0070C0"/>
                </a:solidFill>
                <a:effectLst/>
                <a:ea typeface="Calibri" panose="020F0502020204030204" pitchFamily="34" charset="0"/>
              </a:rPr>
              <a:t>WAREHOUSES</a:t>
            </a:r>
            <a:endParaRPr lang="en-GB">
              <a:solidFill>
                <a:srgbClr val="0070C0"/>
              </a:solidFill>
              <a:effectLst/>
              <a:ea typeface="Calibri" panose="020F0502020204030204" pitchFamily="34" charset="0"/>
            </a:endParaRPr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3FD77C19-A434-CBC2-7AB5-53B90BF88B67}"/>
              </a:ext>
            </a:extLst>
          </p:cNvPr>
          <p:cNvCxnSpPr>
            <a:cxnSpLocks/>
          </p:cNvCxnSpPr>
          <p:nvPr/>
        </p:nvCxnSpPr>
        <p:spPr>
          <a:xfrm>
            <a:off x="5972014" y="1787007"/>
            <a:ext cx="0" cy="418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5284241F-5048-B009-1375-FAC4ED96A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9" y="2028198"/>
            <a:ext cx="4068628" cy="185466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3BF57F5-780A-957D-CCD1-FA1A00385D29}"/>
              </a:ext>
            </a:extLst>
          </p:cNvPr>
          <p:cNvSpPr txBox="1"/>
          <p:nvPr/>
        </p:nvSpPr>
        <p:spPr>
          <a:xfrm>
            <a:off x="6554148" y="3515382"/>
            <a:ext cx="4185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ea typeface="Calibri" panose="020F0502020204030204" pitchFamily="34" charset="0"/>
              </a:rPr>
              <a:t>Initial capacity: </a:t>
            </a:r>
            <a:r>
              <a:rPr lang="en-GB" sz="1600">
                <a:ea typeface="Calibri" panose="020F0502020204030204" pitchFamily="34" charset="0"/>
              </a:rPr>
              <a:t>20 repair kits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ea typeface="Calibri" panose="020F0502020204030204" pitchFamily="34" charset="0"/>
              </a:rPr>
              <a:t>Replenishment threshold</a:t>
            </a:r>
            <a:r>
              <a:rPr lang="en-GB" sz="1600">
                <a:ea typeface="Calibri" panose="020F0502020204030204" pitchFamily="34" charset="0"/>
              </a:rPr>
              <a:t>: 2 kits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ffectLst/>
              <a:ea typeface="Calibri" panose="020F0502020204030204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FE74541-7B4C-2062-7BA3-C5BC1484AD6B}"/>
              </a:ext>
            </a:extLst>
          </p:cNvPr>
          <p:cNvSpPr txBox="1"/>
          <p:nvPr/>
        </p:nvSpPr>
        <p:spPr>
          <a:xfrm>
            <a:off x="1380490" y="1020391"/>
            <a:ext cx="9431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>
                <a:ea typeface="Calibri" panose="020F0502020204030204" pitchFamily="34" charset="0"/>
              </a:rPr>
              <a:t>Maintenance areas </a:t>
            </a:r>
            <a:r>
              <a:rPr lang="en-GB" sz="1600">
                <a:ea typeface="Calibri" panose="020F0502020204030204" pitchFamily="34" charset="0"/>
              </a:rPr>
              <a:t>and</a:t>
            </a:r>
            <a:r>
              <a:rPr lang="en-GB" sz="1600" b="1">
                <a:ea typeface="Calibri" panose="020F0502020204030204" pitchFamily="34" charset="0"/>
              </a:rPr>
              <a:t> warehouses are specific </a:t>
            </a:r>
            <a:r>
              <a:rPr lang="en-GB" sz="1600">
                <a:ea typeface="Calibri" panose="020F0502020204030204" pitchFamily="34" charset="0"/>
              </a:rPr>
              <a:t>for each type of failure: 3 repair areas and 3 tool stocks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54FBB62-1239-B03C-2743-5799D228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60" y="2029059"/>
            <a:ext cx="4960712" cy="1320509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53EAD26-8494-548B-BC8E-6F85B167DC26}"/>
              </a:ext>
            </a:extLst>
          </p:cNvPr>
          <p:cNvSpPr txBox="1"/>
          <p:nvPr/>
        </p:nvSpPr>
        <p:spPr>
          <a:xfrm>
            <a:off x="630701" y="3878976"/>
            <a:ext cx="41850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Entry depends on </a:t>
            </a:r>
            <a:r>
              <a:rPr lang="en-GB" sz="1600" b="1" i="1">
                <a:ea typeface="Calibri" panose="020F0502020204030204" pitchFamily="34" charset="0"/>
              </a:rPr>
              <a:t>entity.Damage </a:t>
            </a:r>
            <a:r>
              <a:rPr lang="en-GB" sz="1600">
                <a:ea typeface="Calibri" panose="020F0502020204030204" pitchFamily="34" charset="0"/>
              </a:rPr>
              <a:t>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ffectLst/>
                <a:ea typeface="Calibri" panose="020F0502020204030204" pitchFamily="34" charset="0"/>
              </a:rPr>
              <a:t>4 workers per maintenance area, </a:t>
            </a:r>
            <a:r>
              <a:rPr lang="en-GB" sz="1600" b="1">
                <a:effectLst/>
                <a:ea typeface="Calibri" panose="020F0502020204030204" pitchFamily="34" charset="0"/>
              </a:rPr>
              <a:t>repair tool </a:t>
            </a:r>
            <a:r>
              <a:rPr lang="en-GB" sz="1600">
                <a:effectLst/>
                <a:ea typeface="Calibri" panose="020F0502020204030204" pitchFamily="34" charset="0"/>
              </a:rPr>
              <a:t>is taken from the warehouse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ffectLst/>
                <a:ea typeface="Calibri" panose="020F0502020204030204" pitchFamily="34" charset="0"/>
              </a:rPr>
              <a:t>Dedicated </a:t>
            </a:r>
            <a:r>
              <a:rPr lang="en-GB" sz="1600" b="1">
                <a:effectLst/>
                <a:ea typeface="Calibri" panose="020F0502020204030204" pitchFamily="34" charset="0"/>
              </a:rPr>
              <a:t>waiting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effectLst/>
                <a:ea typeface="Calibri" panose="020F0502020204030204" pitchFamily="34" charset="0"/>
              </a:rPr>
              <a:t>Process times differs </a:t>
            </a:r>
            <a:r>
              <a:rPr lang="en-GB" sz="1600">
                <a:effectLst/>
                <a:ea typeface="Calibri" panose="020F0502020204030204" pitchFamily="34" charset="0"/>
              </a:rPr>
              <a:t>according to different type of vessel / type of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ffectLst/>
              <a:ea typeface="Calibri" panose="020F050202020403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58F9102-C3B2-5283-DD25-F8E47FDAF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776" y="4423408"/>
            <a:ext cx="1834436" cy="1681566"/>
          </a:xfrm>
          <a:prstGeom prst="rect">
            <a:avLst/>
          </a:prstGeom>
        </p:spPr>
      </p:pic>
      <p:sp>
        <p:nvSpPr>
          <p:cNvPr id="21" name="CasellaDiTesto 21">
            <a:extLst>
              <a:ext uri="{FF2B5EF4-FFF2-40B4-BE49-F238E27FC236}">
                <a16:creationId xmlns:a16="http://schemas.microsoft.com/office/drawing/2014/main" id="{3E7D433A-C0FD-814E-8D1B-B2D62477232B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Port model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56841A-3381-7AF8-4575-E666880EBE21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286106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Maintenance activity: Focus</a:t>
            </a:r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FA2C7DD-9753-5611-C0F2-E7F5887BEDBB}"/>
              </a:ext>
            </a:extLst>
          </p:cNvPr>
          <p:cNvGrpSpPr/>
          <p:nvPr/>
        </p:nvGrpSpPr>
        <p:grpSpPr>
          <a:xfrm>
            <a:off x="8854699" y="4546433"/>
            <a:ext cx="3168000" cy="1587600"/>
            <a:chOff x="101841" y="892731"/>
            <a:chExt cx="10249579" cy="456384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FB3A1A19-8463-5056-638B-37E3016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41" y="892731"/>
              <a:ext cx="10249579" cy="45638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9C2C987-16C2-86A2-9A5C-E8007EA35A6F}"/>
                </a:ext>
              </a:extLst>
            </p:cNvPr>
            <p:cNvSpPr/>
            <p:nvPr/>
          </p:nvSpPr>
          <p:spPr>
            <a:xfrm>
              <a:off x="5267969" y="1855730"/>
              <a:ext cx="1078809" cy="71363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C00000"/>
                </a:solidFill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D3BF062-6D8E-3183-EF75-5AC198037B01}"/>
                </a:ext>
              </a:extLst>
            </p:cNvPr>
            <p:cNvSpPr/>
            <p:nvPr/>
          </p:nvSpPr>
          <p:spPr>
            <a:xfrm>
              <a:off x="5830165" y="4028886"/>
              <a:ext cx="949654" cy="398094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2F7342D1-9133-3251-680A-D2407C808F2C}"/>
              </a:ext>
            </a:extLst>
          </p:cNvPr>
          <p:cNvSpPr txBox="1"/>
          <p:nvPr/>
        </p:nvSpPr>
        <p:spPr>
          <a:xfrm>
            <a:off x="733589" y="1560356"/>
            <a:ext cx="402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C00000"/>
                </a:solidFill>
                <a:effectLst/>
                <a:ea typeface="Calibri" panose="020F0502020204030204" pitchFamily="34" charset="0"/>
              </a:rPr>
              <a:t>DAILY OPERATION - MILITARY AREA</a:t>
            </a:r>
            <a:endParaRPr lang="en-GB">
              <a:solidFill>
                <a:srgbClr val="C0000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052E801-92F6-C1A4-9FC1-63794B5C183C}"/>
              </a:ext>
            </a:extLst>
          </p:cNvPr>
          <p:cNvSpPr txBox="1"/>
          <p:nvPr/>
        </p:nvSpPr>
        <p:spPr>
          <a:xfrm>
            <a:off x="6635260" y="1560356"/>
            <a:ext cx="49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00B050"/>
                </a:solidFill>
                <a:effectLst/>
                <a:ea typeface="Calibri" panose="020F0502020204030204" pitchFamily="34" charset="0"/>
              </a:rPr>
              <a:t>DAILY OPERATION – CIVIL AREA</a:t>
            </a:r>
            <a:endParaRPr lang="en-GB">
              <a:solidFill>
                <a:srgbClr val="00B050"/>
              </a:solidFill>
              <a:effectLst/>
              <a:ea typeface="Calibri" panose="020F0502020204030204" pitchFamily="34" charset="0"/>
            </a:endParaRPr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3FD77C19-A434-CBC2-7AB5-53B90BF88B67}"/>
              </a:ext>
            </a:extLst>
          </p:cNvPr>
          <p:cNvCxnSpPr>
            <a:cxnSpLocks/>
          </p:cNvCxnSpPr>
          <p:nvPr/>
        </p:nvCxnSpPr>
        <p:spPr>
          <a:xfrm>
            <a:off x="5972014" y="1787007"/>
            <a:ext cx="0" cy="418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5284241F-5048-B009-1375-FAC4ED96A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305" y="2028198"/>
            <a:ext cx="3756276" cy="185466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3BF57F5-780A-957D-CCD1-FA1A00385D29}"/>
              </a:ext>
            </a:extLst>
          </p:cNvPr>
          <p:cNvSpPr txBox="1"/>
          <p:nvPr/>
        </p:nvSpPr>
        <p:spPr>
          <a:xfrm>
            <a:off x="6554148" y="3515382"/>
            <a:ext cx="25732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Every </a:t>
            </a:r>
            <a:r>
              <a:rPr lang="en-GB" sz="1600" b="1">
                <a:ea typeface="Calibri" panose="020F0502020204030204" pitchFamily="34" charset="0"/>
              </a:rPr>
              <a:t>commercial</a:t>
            </a:r>
            <a:r>
              <a:rPr lang="en-GB" sz="1600">
                <a:ea typeface="Calibri" panose="020F0502020204030204" pitchFamily="34" charset="0"/>
              </a:rPr>
              <a:t> boat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ea typeface="Calibri" panose="020F0502020204030204" pitchFamily="34" charset="0"/>
              </a:rPr>
              <a:t>Load/unload </a:t>
            </a:r>
            <a:r>
              <a:rPr lang="en-GB" sz="1600">
                <a:ea typeface="Calibri" panose="020F0502020204030204" pitchFamily="34" charset="0"/>
              </a:rPr>
              <a:t>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ffectLst/>
              <a:ea typeface="Calibri" panose="020F0502020204030204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FE74541-7B4C-2062-7BA3-C5BC1484AD6B}"/>
              </a:ext>
            </a:extLst>
          </p:cNvPr>
          <p:cNvSpPr txBox="1"/>
          <p:nvPr/>
        </p:nvSpPr>
        <p:spPr>
          <a:xfrm>
            <a:off x="-1" y="1020391"/>
            <a:ext cx="1219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>
                <a:ea typeface="Calibri" panose="020F0502020204030204" pitchFamily="34" charset="0"/>
              </a:rPr>
              <a:t>Not maintenance-linked </a:t>
            </a:r>
            <a:r>
              <a:rPr lang="en-GB" sz="1600">
                <a:ea typeface="Calibri" panose="020F0502020204030204" pitchFamily="34" charset="0"/>
              </a:rPr>
              <a:t>areas </a:t>
            </a:r>
            <a:r>
              <a:rPr lang="en-GB" sz="1600">
                <a:ea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GB" sz="1600">
                <a:ea typeface="Calibri" panose="020F0502020204030204" pitchFamily="34" charset="0"/>
              </a:rPr>
              <a:t> same port resources </a:t>
            </a:r>
            <a:r>
              <a:rPr lang="en-GB" sz="1600">
                <a:ea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GB" sz="1600" b="1">
                <a:ea typeface="Calibri" panose="020F0502020204030204" pitchFamily="34" charset="0"/>
                <a:sym typeface="Wingdings" panose="05000000000000000000" pitchFamily="2" charset="2"/>
              </a:rPr>
              <a:t>congestion</a:t>
            </a:r>
            <a:endParaRPr lang="en-GB" sz="1600" b="1">
              <a:ea typeface="Calibri" panose="020F050202020403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54FBB62-1239-B03C-2743-5799D228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24" y="2029059"/>
            <a:ext cx="3045384" cy="1320509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53EAD26-8494-548B-BC8E-6F85B167DC26}"/>
              </a:ext>
            </a:extLst>
          </p:cNvPr>
          <p:cNvSpPr txBox="1"/>
          <p:nvPr/>
        </p:nvSpPr>
        <p:spPr>
          <a:xfrm>
            <a:off x="630700" y="3878976"/>
            <a:ext cx="48298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ea typeface="Calibri" panose="020F0502020204030204" pitchFamily="34" charset="0"/>
              </a:rPr>
              <a:t>Undamaged</a:t>
            </a:r>
            <a:r>
              <a:rPr lang="en-GB" sz="1600">
                <a:ea typeface="Calibri" panose="020F0502020204030204" pitchFamily="34" charset="0"/>
              </a:rPr>
              <a:t> military vessels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ea typeface="Calibri" panose="020F0502020204030204" pitchFamily="34" charset="0"/>
              </a:rPr>
              <a:t>Arming</a:t>
            </a:r>
            <a:r>
              <a:rPr lang="en-GB" sz="1600">
                <a:ea typeface="Calibri" panose="020F0502020204030204" pitchFamily="34" charset="0"/>
              </a:rPr>
              <a:t> the warship/submarine </a:t>
            </a:r>
            <a:r>
              <a:rPr lang="en-GB" sz="1600" b="1">
                <a:ea typeface="Calibri" panose="020F0502020204030204" pitchFamily="34" charset="0"/>
              </a:rPr>
              <a:t>for</a:t>
            </a:r>
            <a:r>
              <a:rPr lang="en-GB" sz="1600">
                <a:ea typeface="Calibri" panose="020F0502020204030204" pitchFamily="34" charset="0"/>
              </a:rPr>
              <a:t> the </a:t>
            </a:r>
            <a:r>
              <a:rPr lang="en-GB" sz="1600" b="1">
                <a:ea typeface="Calibri" panose="020F0502020204030204" pitchFamily="34" charset="0"/>
              </a:rPr>
              <a:t>next 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Mean arming time: </a:t>
            </a:r>
            <a:r>
              <a:rPr lang="en-GB" sz="1600" b="1">
                <a:ea typeface="Calibri" panose="020F0502020204030204" pitchFamily="34" charset="0"/>
              </a:rPr>
              <a:t>6 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ea typeface="Calibri" panose="020F0502020204030204" pitchFamily="34" charset="0"/>
              </a:rPr>
              <a:t>2</a:t>
            </a:r>
            <a:r>
              <a:rPr lang="en-GB" sz="1600">
                <a:ea typeface="Calibri" panose="020F0502020204030204" pitchFamily="34" charset="0"/>
              </a:rPr>
              <a:t> dedicated </a:t>
            </a:r>
            <a:r>
              <a:rPr lang="en-GB" sz="1600" b="1">
                <a:ea typeface="Calibri" panose="020F0502020204030204" pitchFamily="34" charset="0"/>
              </a:rPr>
              <a:t>piers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Eventual waiting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ffectLst/>
              <a:ea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E0C5495-BAD3-9E49-308A-1EF3645C2C5F}"/>
              </a:ext>
            </a:extLst>
          </p:cNvPr>
          <p:cNvSpPr txBox="1"/>
          <p:nvPr/>
        </p:nvSpPr>
        <p:spPr>
          <a:xfrm>
            <a:off x="9298469" y="3515382"/>
            <a:ext cx="24710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Mean time: </a:t>
            </a:r>
            <a:r>
              <a:rPr lang="en-GB" sz="1600" b="1">
                <a:ea typeface="Calibri" panose="020F0502020204030204" pitchFamily="34" charset="0"/>
              </a:rPr>
              <a:t>7 hours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ea typeface="Calibri" panose="020F0502020204030204" pitchFamily="34" charset="0"/>
              </a:rPr>
              <a:t>3</a:t>
            </a:r>
            <a:r>
              <a:rPr lang="en-GB" sz="1600">
                <a:ea typeface="Calibri" panose="020F0502020204030204" pitchFamily="34" charset="0"/>
              </a:rPr>
              <a:t> dedicated </a:t>
            </a:r>
            <a:r>
              <a:rPr lang="en-GB" sz="1600" b="1">
                <a:ea typeface="Calibri" panose="020F0502020204030204" pitchFamily="34" charset="0"/>
              </a:rPr>
              <a:t>piers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ffectLst/>
              <a:ea typeface="Calibri" panose="020F0502020204030204" pitchFamily="34" charset="0"/>
            </a:endParaRPr>
          </a:p>
        </p:txBody>
      </p:sp>
      <p:sp>
        <p:nvSpPr>
          <p:cNvPr id="21" name="CasellaDiTesto 21">
            <a:extLst>
              <a:ext uri="{FF2B5EF4-FFF2-40B4-BE49-F238E27FC236}">
                <a16:creationId xmlns:a16="http://schemas.microsoft.com/office/drawing/2014/main" id="{E432974C-C3A2-AF5D-F5D9-49AB3FA139BD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Port model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752A034-930D-6E8F-8685-D60D0FD5E27F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982304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Maintenance activity: Focus</a:t>
            </a:r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FA2C7DD-9753-5611-C0F2-E7F5887BEDBB}"/>
              </a:ext>
            </a:extLst>
          </p:cNvPr>
          <p:cNvGrpSpPr/>
          <p:nvPr/>
        </p:nvGrpSpPr>
        <p:grpSpPr>
          <a:xfrm>
            <a:off x="8844366" y="4546433"/>
            <a:ext cx="3168000" cy="1587600"/>
            <a:chOff x="101841" y="892731"/>
            <a:chExt cx="10249579" cy="456384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FB3A1A19-8463-5056-638B-37E3016C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41" y="892731"/>
              <a:ext cx="10249579" cy="45638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9C2C987-16C2-86A2-9A5C-E8007EA35A6F}"/>
                </a:ext>
              </a:extLst>
            </p:cNvPr>
            <p:cNvSpPr/>
            <p:nvPr/>
          </p:nvSpPr>
          <p:spPr>
            <a:xfrm>
              <a:off x="6213628" y="948029"/>
              <a:ext cx="1901148" cy="1196493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C00000"/>
                </a:solidFill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D3BF062-6D8E-3183-EF75-5AC198037B01}"/>
                </a:ext>
              </a:extLst>
            </p:cNvPr>
            <p:cNvSpPr/>
            <p:nvPr/>
          </p:nvSpPr>
          <p:spPr>
            <a:xfrm>
              <a:off x="1856637" y="4096250"/>
              <a:ext cx="1160968" cy="58865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2F7342D1-9133-3251-680A-D2407C808F2C}"/>
              </a:ext>
            </a:extLst>
          </p:cNvPr>
          <p:cNvSpPr txBox="1"/>
          <p:nvPr/>
        </p:nvSpPr>
        <p:spPr>
          <a:xfrm>
            <a:off x="790416" y="1069576"/>
            <a:ext cx="402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00B0F0"/>
                </a:solidFill>
                <a:ea typeface="Calibri" panose="020F0502020204030204" pitchFamily="34" charset="0"/>
              </a:rPr>
              <a:t>PERSONNEL MANAGEMENT</a:t>
            </a:r>
            <a:endParaRPr lang="en-GB">
              <a:solidFill>
                <a:srgbClr val="00B0F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052E801-92F6-C1A4-9FC1-63794B5C183C}"/>
              </a:ext>
            </a:extLst>
          </p:cNvPr>
          <p:cNvSpPr txBox="1"/>
          <p:nvPr/>
        </p:nvSpPr>
        <p:spPr>
          <a:xfrm>
            <a:off x="6537104" y="1066267"/>
            <a:ext cx="49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00B050"/>
                </a:solidFill>
                <a:effectLst/>
                <a:ea typeface="Calibri" panose="020F0502020204030204" pitchFamily="34" charset="0"/>
              </a:rPr>
              <a:t>MISSION SIMULATOR</a:t>
            </a:r>
            <a:endParaRPr lang="en-GB">
              <a:solidFill>
                <a:srgbClr val="00B050"/>
              </a:solidFill>
              <a:effectLst/>
              <a:ea typeface="Calibri" panose="020F0502020204030204" pitchFamily="34" charset="0"/>
            </a:endParaRPr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3FD77C19-A434-CBC2-7AB5-53B90BF88B67}"/>
              </a:ext>
            </a:extLst>
          </p:cNvPr>
          <p:cNvCxnSpPr>
            <a:cxnSpLocks/>
          </p:cNvCxnSpPr>
          <p:nvPr/>
        </p:nvCxnSpPr>
        <p:spPr>
          <a:xfrm>
            <a:off x="5481234" y="1435599"/>
            <a:ext cx="0" cy="418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5284241F-5048-B009-1375-FAC4ED96A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881" y="1438908"/>
            <a:ext cx="4846888" cy="2050243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3BF57F5-780A-957D-CCD1-FA1A00385D29}"/>
              </a:ext>
            </a:extLst>
          </p:cNvPr>
          <p:cNvSpPr txBox="1"/>
          <p:nvPr/>
        </p:nvSpPr>
        <p:spPr>
          <a:xfrm>
            <a:off x="9298468" y="2029596"/>
            <a:ext cx="2893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ea typeface="Calibri" panose="020F0502020204030204" pitchFamily="34" charset="0"/>
              </a:rPr>
              <a:t>5</a:t>
            </a:r>
            <a:r>
              <a:rPr lang="en-GB" sz="1600">
                <a:ea typeface="Calibri" panose="020F0502020204030204" pitchFamily="34" charset="0"/>
              </a:rPr>
              <a:t> mission </a:t>
            </a:r>
            <a:r>
              <a:rPr lang="en-GB" sz="1600" b="1">
                <a:ea typeface="Calibri" panose="020F0502020204030204" pitchFamily="34" charset="0"/>
              </a:rPr>
              <a:t>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Cumulated </a:t>
            </a:r>
            <a:r>
              <a:rPr lang="en-GB" sz="1600" b="1" i="1" err="1">
                <a:ea typeface="Calibri" panose="020F0502020204030204" pitchFamily="34" charset="0"/>
              </a:rPr>
              <a:t>entity.WorkTime</a:t>
            </a:r>
            <a:r>
              <a:rPr lang="en-GB" sz="1600" b="1" i="1">
                <a:ea typeface="Calibri" panose="020F0502020204030204" pitchFamily="34" charset="0"/>
              </a:rPr>
              <a:t> </a:t>
            </a:r>
            <a:r>
              <a:rPr lang="en-GB" sz="1600">
                <a:ea typeface="Calibri" panose="020F0502020204030204" pitchFamily="34" charset="0"/>
              </a:rPr>
              <a:t>is updated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Military: from </a:t>
            </a:r>
            <a:r>
              <a:rPr lang="en-GB" sz="1600" b="1">
                <a:ea typeface="Calibri" panose="020F0502020204030204" pitchFamily="34" charset="0"/>
              </a:rPr>
              <a:t>25 to 180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Civil: </a:t>
            </a:r>
            <a:r>
              <a:rPr lang="en-GB" sz="1600" b="1">
                <a:ea typeface="Calibri" panose="020F0502020204030204" pitchFamily="34" charset="0"/>
              </a:rPr>
              <a:t>11 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ffectLst/>
              <a:ea typeface="Calibri" panose="020F050202020403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54FBB62-1239-B03C-2743-5799D228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8191" y="1435599"/>
            <a:ext cx="3603320" cy="2164880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53EAD26-8494-548B-BC8E-6F85B167DC26}"/>
              </a:ext>
            </a:extLst>
          </p:cNvPr>
          <p:cNvSpPr txBox="1"/>
          <p:nvPr/>
        </p:nvSpPr>
        <p:spPr>
          <a:xfrm>
            <a:off x="105355" y="3838672"/>
            <a:ext cx="5143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Workers pool: </a:t>
            </a:r>
            <a:r>
              <a:rPr lang="en-GB" sz="1600" b="1">
                <a:ea typeface="Calibri" panose="020F0502020204030204" pitchFamily="34" charset="0"/>
              </a:rPr>
              <a:t>14 operators </a:t>
            </a:r>
            <a:r>
              <a:rPr lang="en-GB" sz="1600">
                <a:ea typeface="Calibri" panose="020F0502020204030204" pitchFamily="34" charset="0"/>
              </a:rPr>
              <a:t>per each 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3 turns/day; 7 days/week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Involved in </a:t>
            </a:r>
            <a:r>
              <a:rPr lang="en-GB" sz="1600" b="1">
                <a:ea typeface="Calibri" panose="020F0502020204030204" pitchFamily="34" charset="0"/>
              </a:rPr>
              <a:t>maintenance (4 x 3)</a:t>
            </a:r>
            <a:r>
              <a:rPr lang="en-GB" sz="1600">
                <a:ea typeface="Calibri" panose="020F0502020204030204" pitchFamily="34" charset="0"/>
              </a:rPr>
              <a:t> and </a:t>
            </a:r>
            <a:r>
              <a:rPr lang="en-GB" sz="1600" b="1">
                <a:ea typeface="Calibri" panose="020F0502020204030204" pitchFamily="34" charset="0"/>
              </a:rPr>
              <a:t>check activities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ea typeface="Calibri" panose="020F0502020204030204" pitchFamily="34" charset="0"/>
              </a:rPr>
              <a:t>10%: daily illness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>
                <a:ea typeface="Calibri" panose="020F0502020204030204" pitchFamily="34" charset="0"/>
              </a:rPr>
              <a:t>Illness days</a:t>
            </a:r>
            <a:r>
              <a:rPr lang="en-GB" sz="1600">
                <a:ea typeface="Calibri" panose="020F0502020204030204" pitchFamily="34" charset="0"/>
              </a:rPr>
              <a:t>: from 3 to 6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E345A9F-15AF-F295-A47F-89773266D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89" y="3673312"/>
            <a:ext cx="2482462" cy="2460721"/>
          </a:xfrm>
          <a:prstGeom prst="rect">
            <a:avLst/>
          </a:prstGeom>
        </p:spPr>
      </p:pic>
      <p:sp>
        <p:nvSpPr>
          <p:cNvPr id="19" name="CasellaDiTesto 21">
            <a:extLst>
              <a:ext uri="{FF2B5EF4-FFF2-40B4-BE49-F238E27FC236}">
                <a16:creationId xmlns:a16="http://schemas.microsoft.com/office/drawing/2014/main" id="{AFD420DE-CF76-ABAE-E8F4-B128B754AC11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Port model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5803380-7E6D-ADAA-644B-A4AF5578ABB7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117543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Maintenance activity: Performance and cost analysis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40AD6C-C4C1-111D-5461-3867F1E96E7B}"/>
              </a:ext>
            </a:extLst>
          </p:cNvPr>
          <p:cNvSpPr txBox="1"/>
          <p:nvPr/>
        </p:nvSpPr>
        <p:spPr>
          <a:xfrm>
            <a:off x="354862" y="5313317"/>
            <a:ext cx="184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C01F4B-2D68-01D7-5387-E8F4A846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24" y="2115203"/>
            <a:ext cx="1909758" cy="36120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41A5F1B-1997-906F-CBDF-455EEB13A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957" y="2455112"/>
            <a:ext cx="1921095" cy="24804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691D5C0-1DD2-1BEB-42FC-C3DB8F22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690" y="2405673"/>
            <a:ext cx="1642564" cy="24796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0A064C-BEB6-B091-CCD0-A71DC741BF67}"/>
              </a:ext>
            </a:extLst>
          </p:cNvPr>
          <p:cNvSpPr txBox="1"/>
          <p:nvPr/>
        </p:nvSpPr>
        <p:spPr>
          <a:xfrm>
            <a:off x="5110622" y="2397553"/>
            <a:ext cx="146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solidFill>
                  <a:srgbClr val="7030A0"/>
                </a:solidFill>
              </a:rPr>
              <a:t>CHARATERISTICS TIMES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893B9CD-2BE3-86B6-088C-58681FDC537D}"/>
              </a:ext>
            </a:extLst>
          </p:cNvPr>
          <p:cNvSpPr txBox="1"/>
          <p:nvPr/>
        </p:nvSpPr>
        <p:spPr>
          <a:xfrm>
            <a:off x="318699" y="1563552"/>
            <a:ext cx="212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MODEL ELEMENTS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348A0CB1-A252-2F2F-9F94-37B005E9AC43}"/>
              </a:ext>
            </a:extLst>
          </p:cNvPr>
          <p:cNvSpPr txBox="1"/>
          <p:nvPr/>
        </p:nvSpPr>
        <p:spPr>
          <a:xfrm>
            <a:off x="3201609" y="1563552"/>
            <a:ext cx="309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PERFORMANCE INDICATORS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1091C698-789D-CA9B-1757-D88FC3812F3F}"/>
              </a:ext>
            </a:extLst>
          </p:cNvPr>
          <p:cNvSpPr txBox="1"/>
          <p:nvPr/>
        </p:nvSpPr>
        <p:spPr>
          <a:xfrm>
            <a:off x="8330467" y="1563552"/>
            <a:ext cx="309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COST INDICATORS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464A32E-49F2-6A71-0AEC-05FBDCFF67D8}"/>
              </a:ext>
            </a:extLst>
          </p:cNvPr>
          <p:cNvCxnSpPr>
            <a:cxnSpLocks/>
          </p:cNvCxnSpPr>
          <p:nvPr/>
        </p:nvCxnSpPr>
        <p:spPr>
          <a:xfrm>
            <a:off x="5813958" y="2927403"/>
            <a:ext cx="0" cy="50159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DAA536B-8C21-F6B5-16F6-5E174207DD4E}"/>
              </a:ext>
            </a:extLst>
          </p:cNvPr>
          <p:cNvSpPr txBox="1"/>
          <p:nvPr/>
        </p:nvSpPr>
        <p:spPr>
          <a:xfrm>
            <a:off x="4749879" y="3645492"/>
            <a:ext cx="218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rgbClr val="C00000"/>
                </a:solidFill>
              </a:rPr>
              <a:t>Lifetime status analysis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CCB686A-0867-F80E-0331-B465426732CB}"/>
              </a:ext>
            </a:extLst>
          </p:cNvPr>
          <p:cNvSpPr txBox="1"/>
          <p:nvPr/>
        </p:nvSpPr>
        <p:spPr>
          <a:xfrm>
            <a:off x="4815105" y="4502653"/>
            <a:ext cx="218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rgbClr val="C00000"/>
                </a:solidFill>
              </a:rPr>
              <a:t>Total repair cycles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2BE848E-34F2-B6D1-F29F-359DF6A17A47}"/>
              </a:ext>
            </a:extLst>
          </p:cNvPr>
          <p:cNvCxnSpPr>
            <a:cxnSpLocks/>
          </p:cNvCxnSpPr>
          <p:nvPr/>
        </p:nvCxnSpPr>
        <p:spPr>
          <a:xfrm>
            <a:off x="4648052" y="4656542"/>
            <a:ext cx="455106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CCC6EE8-0155-8F4A-7106-CD10763A9438}"/>
              </a:ext>
            </a:extLst>
          </p:cNvPr>
          <p:cNvSpPr txBox="1"/>
          <p:nvPr/>
        </p:nvSpPr>
        <p:spPr>
          <a:xfrm>
            <a:off x="9391964" y="2531785"/>
            <a:ext cx="26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rgbClr val="C00000"/>
                </a:solidFill>
              </a:rPr>
              <a:t>Maintenance waiting area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DD38034-3C71-EF2A-DC61-E2E5CF055164}"/>
              </a:ext>
            </a:extLst>
          </p:cNvPr>
          <p:cNvCxnSpPr>
            <a:cxnSpLocks/>
          </p:cNvCxnSpPr>
          <p:nvPr/>
        </p:nvCxnSpPr>
        <p:spPr>
          <a:xfrm>
            <a:off x="9224911" y="2685674"/>
            <a:ext cx="455106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3DEEE7B-E74C-4F79-FF4D-819A0DB7D9BC}"/>
              </a:ext>
            </a:extLst>
          </p:cNvPr>
          <p:cNvSpPr txBox="1"/>
          <p:nvPr/>
        </p:nvSpPr>
        <p:spPr>
          <a:xfrm>
            <a:off x="9391964" y="3054579"/>
            <a:ext cx="2665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rgbClr val="C00000"/>
                </a:solidFill>
              </a:rPr>
              <a:t>Energy, space occupation, machinery utilisation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7634A073-1FBE-13B7-B0E8-3B9B1263D72D}"/>
              </a:ext>
            </a:extLst>
          </p:cNvPr>
          <p:cNvCxnSpPr>
            <a:cxnSpLocks/>
          </p:cNvCxnSpPr>
          <p:nvPr/>
        </p:nvCxnSpPr>
        <p:spPr>
          <a:xfrm>
            <a:off x="9224911" y="3302206"/>
            <a:ext cx="455106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1330D3C-3A6E-D522-690D-E2BB4B46CE27}"/>
              </a:ext>
            </a:extLst>
          </p:cNvPr>
          <p:cNvSpPr txBox="1"/>
          <p:nvPr/>
        </p:nvSpPr>
        <p:spPr>
          <a:xfrm>
            <a:off x="9391964" y="3758615"/>
            <a:ext cx="26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rgbClr val="C00000"/>
                </a:solidFill>
              </a:rPr>
              <a:t>Worked hours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37CA3A3C-B2CD-7ACD-A156-5EA40C1E3B11}"/>
              </a:ext>
            </a:extLst>
          </p:cNvPr>
          <p:cNvCxnSpPr>
            <a:cxnSpLocks/>
          </p:cNvCxnSpPr>
          <p:nvPr/>
        </p:nvCxnSpPr>
        <p:spPr>
          <a:xfrm>
            <a:off x="9224911" y="3912504"/>
            <a:ext cx="455106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04A776B-A2BB-5252-A4E7-B11F62F837E1}"/>
              </a:ext>
            </a:extLst>
          </p:cNvPr>
          <p:cNvSpPr txBox="1"/>
          <p:nvPr/>
        </p:nvSpPr>
        <p:spPr>
          <a:xfrm>
            <a:off x="9391964" y="4372867"/>
            <a:ext cx="26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rgbClr val="C00000"/>
                </a:solidFill>
              </a:rPr>
              <a:t>Kit used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EBFF0DFC-4762-E76C-743C-7DF3B3883C68}"/>
              </a:ext>
            </a:extLst>
          </p:cNvPr>
          <p:cNvCxnSpPr>
            <a:cxnSpLocks/>
          </p:cNvCxnSpPr>
          <p:nvPr/>
        </p:nvCxnSpPr>
        <p:spPr>
          <a:xfrm>
            <a:off x="9224911" y="4526756"/>
            <a:ext cx="455106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21">
            <a:extLst>
              <a:ext uri="{FF2B5EF4-FFF2-40B4-BE49-F238E27FC236}">
                <a16:creationId xmlns:a16="http://schemas.microsoft.com/office/drawing/2014/main" id="{E9BED89E-909A-3A6B-0FFA-252B754E3102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Results</a:t>
            </a:r>
            <a:endParaRPr lang="it-IT" b="1" i="1">
              <a:solidFill>
                <a:schemeClr val="bg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1A720D0-9981-F737-D99D-00F830FEB73D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960813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Maintenance activity: Total repair cycles</a:t>
            </a:r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077AFAC-D828-E9B9-FD3C-30FB6DFF8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4" y="1833185"/>
            <a:ext cx="2965685" cy="252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5D4D580-B0D5-EDBB-9276-F08B74040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72" y="1821320"/>
            <a:ext cx="3182209" cy="2520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8AFC904-6407-0AE5-E64C-6F6100952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95" y="1821320"/>
            <a:ext cx="2981035" cy="2520000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151C6C8-5F24-2BD3-D7A3-C61CC298CD6B}"/>
              </a:ext>
            </a:extLst>
          </p:cNvPr>
          <p:cNvCxnSpPr>
            <a:cxnSpLocks/>
          </p:cNvCxnSpPr>
          <p:nvPr/>
        </p:nvCxnSpPr>
        <p:spPr>
          <a:xfrm>
            <a:off x="3321804" y="1469629"/>
            <a:ext cx="0" cy="418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9B4B239-E136-CF76-5D2E-ECB581874B43}"/>
              </a:ext>
            </a:extLst>
          </p:cNvPr>
          <p:cNvSpPr txBox="1"/>
          <p:nvPr/>
        </p:nvSpPr>
        <p:spPr>
          <a:xfrm>
            <a:off x="263739" y="4670939"/>
            <a:ext cx="2859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Intra-scenario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Highlight single behaviour variability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F6F139-145C-4E07-A696-41F6544F360B}"/>
              </a:ext>
            </a:extLst>
          </p:cNvPr>
          <p:cNvSpPr txBox="1"/>
          <p:nvPr/>
        </p:nvSpPr>
        <p:spPr>
          <a:xfrm>
            <a:off x="145053" y="1363800"/>
            <a:ext cx="309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SINGLE SHIP REPAIR CYCLES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CF8D232-E9D0-F316-FB4A-32C49A0A086F}"/>
              </a:ext>
            </a:extLst>
          </p:cNvPr>
          <p:cNvSpPr txBox="1"/>
          <p:nvPr/>
        </p:nvSpPr>
        <p:spPr>
          <a:xfrm>
            <a:off x="5510049" y="1327517"/>
            <a:ext cx="482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FLEET AGGREGATED REPAIR CYCLES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2699E05-390C-768F-3B98-F8EB637C01C0}"/>
              </a:ext>
            </a:extLst>
          </p:cNvPr>
          <p:cNvSpPr txBox="1"/>
          <p:nvPr/>
        </p:nvSpPr>
        <p:spPr>
          <a:xfrm>
            <a:off x="4288991" y="4256010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-36.3%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FB9B27D-6E97-53E5-EF31-39C75DBC2CA0}"/>
              </a:ext>
            </a:extLst>
          </p:cNvPr>
          <p:cNvSpPr txBox="1"/>
          <p:nvPr/>
        </p:nvSpPr>
        <p:spPr>
          <a:xfrm>
            <a:off x="5172567" y="4256009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-13.4%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8F0C52A-FB3F-173C-8CF8-7B4A8E064FE3}"/>
              </a:ext>
            </a:extLst>
          </p:cNvPr>
          <p:cNvSpPr txBox="1"/>
          <p:nvPr/>
        </p:nvSpPr>
        <p:spPr>
          <a:xfrm>
            <a:off x="6056143" y="4256008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-22.6%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AE42D17-49ED-391B-B78C-AC5DF12DFCE3}"/>
              </a:ext>
            </a:extLst>
          </p:cNvPr>
          <p:cNvSpPr txBox="1"/>
          <p:nvPr/>
        </p:nvSpPr>
        <p:spPr>
          <a:xfrm>
            <a:off x="8446580" y="4256007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-35.6%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A25576A-0C77-CC9A-D29D-B7CFD541D059}"/>
              </a:ext>
            </a:extLst>
          </p:cNvPr>
          <p:cNvSpPr txBox="1"/>
          <p:nvPr/>
        </p:nvSpPr>
        <p:spPr>
          <a:xfrm>
            <a:off x="9441055" y="4256006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-13.0%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82EF8FD-7E95-0F18-F59E-4ED6AB082215}"/>
              </a:ext>
            </a:extLst>
          </p:cNvPr>
          <p:cNvSpPr txBox="1"/>
          <p:nvPr/>
        </p:nvSpPr>
        <p:spPr>
          <a:xfrm>
            <a:off x="10365777" y="4256005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-36.9%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54C163B-B7C5-50DA-8EF2-2C4F788ECC93}"/>
              </a:ext>
            </a:extLst>
          </p:cNvPr>
          <p:cNvSpPr txBox="1"/>
          <p:nvPr/>
        </p:nvSpPr>
        <p:spPr>
          <a:xfrm>
            <a:off x="4166598" y="4670940"/>
            <a:ext cx="3427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DT lower than standard case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Bearing is the least repaired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0A5B38E-50F8-9120-B8A9-D9227EE3189D}"/>
              </a:ext>
            </a:extLst>
          </p:cNvPr>
          <p:cNvSpPr txBox="1"/>
          <p:nvPr/>
        </p:nvSpPr>
        <p:spPr>
          <a:xfrm>
            <a:off x="8400218" y="4670940"/>
            <a:ext cx="3703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Submarines lower than warships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Valve repair cycles: lowest benefit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08FACD1-10EF-AC15-6909-23DDDD79F28F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Results</a:t>
            </a:r>
            <a:endParaRPr lang="it-IT" b="1" i="1">
              <a:solidFill>
                <a:schemeClr val="bg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EF916AB-4D1F-51CE-DA60-E5587126BE28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06919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B81B-2014-09DA-8C4D-5E4E0CAB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Simscape</a:t>
            </a:r>
            <a:r>
              <a:rPr lang="it-IT"/>
              <a:t> </a:t>
            </a:r>
            <a:r>
              <a:rPr lang="it-IT" err="1"/>
              <a:t>components</a:t>
            </a:r>
            <a:r>
              <a:rPr lang="it-IT"/>
              <a:t> 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AF73A-B38C-DF57-0FE8-08233DE8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6" y="1385923"/>
            <a:ext cx="8994684" cy="4761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5FD9FE-939F-04F9-95E9-44019D99C47C}"/>
              </a:ext>
            </a:extLst>
          </p:cNvPr>
          <p:cNvSpPr txBox="1"/>
          <p:nvPr/>
        </p:nvSpPr>
        <p:spPr>
          <a:xfrm>
            <a:off x="6152827" y="1320698"/>
            <a:ext cx="5132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>
                <a:solidFill>
                  <a:srgbClr val="65829B"/>
                </a:solidFill>
              </a:rPr>
              <a:t>BOILER</a:t>
            </a:r>
            <a:r>
              <a:rPr lang="it-IT"/>
              <a:t> </a:t>
            </a:r>
          </a:p>
          <a:p>
            <a:pPr marL="285750" indent="-285750">
              <a:buFontTx/>
              <a:buChar char="-"/>
            </a:pPr>
            <a:r>
              <a:rPr lang="it-IT" err="1"/>
              <a:t>Coupling</a:t>
            </a:r>
            <a:r>
              <a:rPr lang="it-IT"/>
              <a:t> </a:t>
            </a:r>
            <a:r>
              <a:rPr lang="it-IT" err="1"/>
              <a:t>between</a:t>
            </a:r>
            <a:r>
              <a:rPr lang="it-IT"/>
              <a:t> </a:t>
            </a:r>
            <a:r>
              <a:rPr lang="it-IT" err="1"/>
              <a:t>reactor</a:t>
            </a:r>
            <a:r>
              <a:rPr lang="it-IT"/>
              <a:t> and </a:t>
            </a:r>
            <a:r>
              <a:rPr lang="it-IT" err="1"/>
              <a:t>secondary</a:t>
            </a:r>
            <a:r>
              <a:rPr lang="it-IT"/>
              <a:t> side</a:t>
            </a:r>
          </a:p>
          <a:p>
            <a:pPr marL="285750" indent="-285750">
              <a:buFontTx/>
              <a:buChar char="-"/>
            </a:pPr>
            <a:r>
              <a:rPr lang="it-IT" err="1"/>
              <a:t>Convective</a:t>
            </a:r>
            <a:r>
              <a:rPr lang="it-IT"/>
              <a:t> </a:t>
            </a:r>
            <a:r>
              <a:rPr lang="it-IT" err="1"/>
              <a:t>thermal</a:t>
            </a:r>
            <a:r>
              <a:rPr lang="it-IT"/>
              <a:t> </a:t>
            </a:r>
            <a:r>
              <a:rPr lang="it-IT" err="1"/>
              <a:t>resistance</a:t>
            </a:r>
            <a:r>
              <a:rPr lang="it-IT"/>
              <a:t> </a:t>
            </a:r>
          </a:p>
          <a:p>
            <a:pPr marL="285750" indent="-285750">
              <a:buFontTx/>
              <a:buChar char="-"/>
            </a:pPr>
            <a:r>
              <a:rPr lang="it-IT"/>
              <a:t>Input: </a:t>
            </a:r>
            <a:r>
              <a:rPr lang="it-IT" err="1"/>
              <a:t>fluid</a:t>
            </a:r>
            <a:r>
              <a:rPr lang="it-IT"/>
              <a:t> from pump</a:t>
            </a:r>
          </a:p>
          <a:p>
            <a:pPr marL="285750" indent="-285750">
              <a:buFontTx/>
              <a:buChar char="-"/>
            </a:pPr>
            <a:r>
              <a:rPr lang="it-IT"/>
              <a:t>Output : </a:t>
            </a:r>
            <a:r>
              <a:rPr lang="it-IT" err="1"/>
              <a:t>saturated</a:t>
            </a:r>
            <a:r>
              <a:rPr lang="it-IT"/>
              <a:t> </a:t>
            </a:r>
            <a:r>
              <a:rPr lang="it-IT" err="1"/>
              <a:t>steam</a:t>
            </a:r>
            <a:r>
              <a:rPr lang="it-IT"/>
              <a:t> to the turbine </a:t>
            </a:r>
          </a:p>
          <a:p>
            <a:pPr marL="285750" indent="-285750">
              <a:buFontTx/>
              <a:buChar char="-"/>
            </a:pPr>
            <a:r>
              <a:rPr lang="it-IT" err="1"/>
              <a:t>Ouput</a:t>
            </a:r>
            <a:r>
              <a:rPr lang="it-IT"/>
              <a:t> :  </a:t>
            </a:r>
            <a:r>
              <a:rPr lang="it-IT" err="1"/>
              <a:t>liquid</a:t>
            </a:r>
            <a:r>
              <a:rPr lang="it-IT"/>
              <a:t> volume </a:t>
            </a:r>
            <a:r>
              <a:rPr lang="it-IT" err="1"/>
              <a:t>fraction</a:t>
            </a:r>
            <a:r>
              <a:rPr lang="it-IT"/>
              <a:t> to PI controller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1AC17B-E661-A23E-A0A0-8460B6E31994}"/>
              </a:ext>
            </a:extLst>
          </p:cNvPr>
          <p:cNvSpPr/>
          <p:nvPr/>
        </p:nvSpPr>
        <p:spPr>
          <a:xfrm>
            <a:off x="3985906" y="4498314"/>
            <a:ext cx="939112" cy="8443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C013E0-B877-3D84-3143-196965CD6C89}"/>
              </a:ext>
            </a:extLst>
          </p:cNvPr>
          <p:cNvSpPr/>
          <p:nvPr/>
        </p:nvSpPr>
        <p:spPr>
          <a:xfrm>
            <a:off x="9423164" y="1952270"/>
            <a:ext cx="222421" cy="214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21">
            <a:extLst>
              <a:ext uri="{FF2B5EF4-FFF2-40B4-BE49-F238E27FC236}">
                <a16:creationId xmlns:a16="http://schemas.microsoft.com/office/drawing/2014/main" id="{845086A7-0A47-D15A-778B-EED675AD1971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Propulsion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Model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it-IT" i="1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A373C6-AE35-C545-267F-421B3B1A9427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6075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Maintenance activity: Total repair cycles</a:t>
            </a:r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077AFAC-D828-E9B9-FD3C-30FB6DFF8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224" y="1847039"/>
            <a:ext cx="2663262" cy="216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5D4D580-B0D5-EDBB-9276-F08B74040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1989" y="1847039"/>
            <a:ext cx="2712787" cy="2160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8AFC904-6407-0AE5-E64C-6F6100952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7109" y="1847039"/>
            <a:ext cx="2654119" cy="2160000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151C6C8-5F24-2BD3-D7A3-C61CC298CD6B}"/>
              </a:ext>
            </a:extLst>
          </p:cNvPr>
          <p:cNvCxnSpPr>
            <a:cxnSpLocks/>
          </p:cNvCxnSpPr>
          <p:nvPr/>
        </p:nvCxnSpPr>
        <p:spPr>
          <a:xfrm>
            <a:off x="6014489" y="1363800"/>
            <a:ext cx="0" cy="418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9B4B239-E136-CF76-5D2E-ECB581874B43}"/>
              </a:ext>
            </a:extLst>
          </p:cNvPr>
          <p:cNvSpPr txBox="1"/>
          <p:nvPr/>
        </p:nvSpPr>
        <p:spPr>
          <a:xfrm>
            <a:off x="263738" y="4670939"/>
            <a:ext cx="583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DT scenario </a:t>
            </a:r>
            <a:r>
              <a:rPr lang="en-GB">
                <a:sym typeface="Wingdings" panose="05000000000000000000" pitchFamily="2" charset="2"/>
              </a:rPr>
              <a:t> fewer repair cycles  more “useful life”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STD showed similar behaviours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F6F139-145C-4E07-A696-41F6544F360B}"/>
              </a:ext>
            </a:extLst>
          </p:cNvPr>
          <p:cNvSpPr txBox="1"/>
          <p:nvPr/>
        </p:nvSpPr>
        <p:spPr>
          <a:xfrm>
            <a:off x="1426012" y="1377405"/>
            <a:ext cx="309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TOTAL MISSION TIMES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CF8D232-E9D0-F316-FB4A-32C49A0A086F}"/>
              </a:ext>
            </a:extLst>
          </p:cNvPr>
          <p:cNvSpPr txBox="1"/>
          <p:nvPr/>
        </p:nvSpPr>
        <p:spPr>
          <a:xfrm>
            <a:off x="6856412" y="1363138"/>
            <a:ext cx="482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FLEET REPAIR CYCLES / MISSION DAY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82EF8FD-7E95-0F18-F59E-4ED6AB082215}"/>
              </a:ext>
            </a:extLst>
          </p:cNvPr>
          <p:cNvSpPr txBox="1"/>
          <p:nvPr/>
        </p:nvSpPr>
        <p:spPr>
          <a:xfrm>
            <a:off x="6432795" y="3938309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-41.9%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0A5B38E-50F8-9120-B8A9-D9227EE3189D}"/>
              </a:ext>
            </a:extLst>
          </p:cNvPr>
          <p:cNvSpPr txBox="1"/>
          <p:nvPr/>
        </p:nvSpPr>
        <p:spPr>
          <a:xfrm>
            <a:off x="6362873" y="4670939"/>
            <a:ext cx="531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Higher mission time </a:t>
            </a:r>
            <a:r>
              <a:rPr lang="en-GB">
                <a:sym typeface="Wingdings" panose="05000000000000000000" pitchFamily="2" charset="2"/>
              </a:rPr>
              <a:t> higher improvement</a:t>
            </a:r>
            <a:endParaRPr lang="en-GB"/>
          </a:p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B09B41-8E2D-F573-B19E-264F04A96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1" y="1847039"/>
            <a:ext cx="2483265" cy="21600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ED5302F-1286-2E5E-565F-04846AAABDA8}"/>
              </a:ext>
            </a:extLst>
          </p:cNvPr>
          <p:cNvSpPr txBox="1"/>
          <p:nvPr/>
        </p:nvSpPr>
        <p:spPr>
          <a:xfrm>
            <a:off x="4723052" y="3964543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10.4%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E943E10-F53E-D054-615A-DBD88B89CC0A}"/>
              </a:ext>
            </a:extLst>
          </p:cNvPr>
          <p:cNvSpPr txBox="1"/>
          <p:nvPr/>
        </p:nvSpPr>
        <p:spPr>
          <a:xfrm>
            <a:off x="3623199" y="3968841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9.6%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8F90ED1-6BC7-9D96-5DF7-26904E3C20ED}"/>
              </a:ext>
            </a:extLst>
          </p:cNvPr>
          <p:cNvSpPr txBox="1"/>
          <p:nvPr/>
        </p:nvSpPr>
        <p:spPr>
          <a:xfrm>
            <a:off x="7134929" y="3936725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-21.6%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BC1734F-C2EE-D8C7-0BA6-017400105ADF}"/>
              </a:ext>
            </a:extLst>
          </p:cNvPr>
          <p:cNvSpPr txBox="1"/>
          <p:nvPr/>
        </p:nvSpPr>
        <p:spPr>
          <a:xfrm>
            <a:off x="7917055" y="3938309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-29.6%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C51FFCE-A582-F9D8-693C-61B8E4DF659B}"/>
              </a:ext>
            </a:extLst>
          </p:cNvPr>
          <p:cNvSpPr txBox="1"/>
          <p:nvPr/>
        </p:nvSpPr>
        <p:spPr>
          <a:xfrm>
            <a:off x="9475179" y="3938309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-41.7%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B0A57B2-33D3-5BA7-6A17-E067F8CEE20D}"/>
              </a:ext>
            </a:extLst>
          </p:cNvPr>
          <p:cNvSpPr txBox="1"/>
          <p:nvPr/>
        </p:nvSpPr>
        <p:spPr>
          <a:xfrm>
            <a:off x="10252197" y="3940452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-21.2%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B79FCBF-26A0-0738-9D18-62CC01677323}"/>
              </a:ext>
            </a:extLst>
          </p:cNvPr>
          <p:cNvSpPr txBox="1"/>
          <p:nvPr/>
        </p:nvSpPr>
        <p:spPr>
          <a:xfrm>
            <a:off x="10963087" y="3938309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rgbClr val="FF0000"/>
                </a:solidFill>
              </a:rPr>
              <a:t>-42.9%</a:t>
            </a:r>
          </a:p>
        </p:txBody>
      </p:sp>
      <p:sp>
        <p:nvSpPr>
          <p:cNvPr id="28" name="CasellaDiTesto 21">
            <a:extLst>
              <a:ext uri="{FF2B5EF4-FFF2-40B4-BE49-F238E27FC236}">
                <a16:creationId xmlns:a16="http://schemas.microsoft.com/office/drawing/2014/main" id="{A097AB47-821B-5ECB-F31C-096C3B7B5A28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Results</a:t>
            </a:r>
            <a:endParaRPr lang="it-IT" b="1" i="1">
              <a:solidFill>
                <a:schemeClr val="bg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C47D946-9F03-442C-0444-E37480F09DA2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356847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Maintenance activity: Total repair cycles</a:t>
            </a:r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077AFAC-D828-E9B9-FD3C-30FB6DFF8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224" y="1898310"/>
            <a:ext cx="2796001" cy="216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5D4D580-B0D5-EDBB-9276-F08B74040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7487" y="1897655"/>
            <a:ext cx="2851781" cy="2160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8AFC904-6407-0AE5-E64C-6F6100952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042" y="1897655"/>
            <a:ext cx="2751082" cy="2160000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151C6C8-5F24-2BD3-D7A3-C61CC298CD6B}"/>
              </a:ext>
            </a:extLst>
          </p:cNvPr>
          <p:cNvCxnSpPr>
            <a:cxnSpLocks/>
          </p:cNvCxnSpPr>
          <p:nvPr/>
        </p:nvCxnSpPr>
        <p:spPr>
          <a:xfrm>
            <a:off x="6014489" y="1363800"/>
            <a:ext cx="0" cy="418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9B4B239-E136-CF76-5D2E-ECB581874B43}"/>
              </a:ext>
            </a:extLst>
          </p:cNvPr>
          <p:cNvSpPr txBox="1"/>
          <p:nvPr/>
        </p:nvSpPr>
        <p:spPr>
          <a:xfrm>
            <a:off x="263738" y="4670939"/>
            <a:ext cx="58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Same trend of repair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F6F139-145C-4E07-A696-41F6544F360B}"/>
              </a:ext>
            </a:extLst>
          </p:cNvPr>
          <p:cNvSpPr txBox="1"/>
          <p:nvPr/>
        </p:nvSpPr>
        <p:spPr>
          <a:xfrm>
            <a:off x="1426012" y="1377405"/>
            <a:ext cx="309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TOTAL MAINTENANCE TIMES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CF8D232-E9D0-F316-FB4A-32C49A0A086F}"/>
              </a:ext>
            </a:extLst>
          </p:cNvPr>
          <p:cNvSpPr txBox="1"/>
          <p:nvPr/>
        </p:nvSpPr>
        <p:spPr>
          <a:xfrm>
            <a:off x="6856412" y="1363138"/>
            <a:ext cx="482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C00000"/>
                </a:solidFill>
              </a:rPr>
              <a:t>GLOBAL RESULT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0A5B38E-50F8-9120-B8A9-D9227EE3189D}"/>
              </a:ext>
            </a:extLst>
          </p:cNvPr>
          <p:cNvSpPr txBox="1"/>
          <p:nvPr/>
        </p:nvSpPr>
        <p:spPr>
          <a:xfrm>
            <a:off x="6362873" y="4670939"/>
            <a:ext cx="531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DT: Higher efficiency </a:t>
            </a:r>
            <a:r>
              <a:rPr lang="en-GB">
                <a:sym typeface="Wingdings" panose="05000000000000000000" pitchFamily="2" charset="2"/>
              </a:rPr>
              <a:t> higher productivity</a:t>
            </a:r>
            <a:endParaRPr lang="en-GB"/>
          </a:p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B09B41-8E2D-F573-B19E-264F04A96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2950" y="1897655"/>
            <a:ext cx="2770910" cy="216000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53290E7-53AC-7209-613F-449B5774FCB6}"/>
              </a:ext>
            </a:extLst>
          </p:cNvPr>
          <p:cNvSpPr txBox="1"/>
          <p:nvPr/>
        </p:nvSpPr>
        <p:spPr>
          <a:xfrm>
            <a:off x="2532507" y="3923139"/>
            <a:ext cx="847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FF0000"/>
                </a:solidFill>
              </a:rPr>
              <a:t>-24.3%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F34075C-7DF0-DC96-151E-60796AA7B1A3}"/>
              </a:ext>
            </a:extLst>
          </p:cNvPr>
          <p:cNvSpPr txBox="1"/>
          <p:nvPr/>
        </p:nvSpPr>
        <p:spPr>
          <a:xfrm>
            <a:off x="5288670" y="3923139"/>
            <a:ext cx="847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FF0000"/>
                </a:solidFill>
              </a:rPr>
              <a:t>-24.7%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CB2BF1-FB4A-7B94-94B2-E7D7C7E58774}"/>
              </a:ext>
            </a:extLst>
          </p:cNvPr>
          <p:cNvSpPr txBox="1"/>
          <p:nvPr/>
        </p:nvSpPr>
        <p:spPr>
          <a:xfrm>
            <a:off x="6497502" y="3255947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9D3C95-FDCA-3AEE-B7CA-9E3FCC37DF68}"/>
              </a:ext>
            </a:extLst>
          </p:cNvPr>
          <p:cNvSpPr txBox="1"/>
          <p:nvPr/>
        </p:nvSpPr>
        <p:spPr>
          <a:xfrm>
            <a:off x="6856412" y="3261430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chemeClr val="bg1"/>
                </a:solidFill>
              </a:rPr>
              <a:t>6%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41ED57-9629-D9E3-B067-8205CC867334}"/>
              </a:ext>
            </a:extLst>
          </p:cNvPr>
          <p:cNvSpPr txBox="1"/>
          <p:nvPr/>
        </p:nvSpPr>
        <p:spPr>
          <a:xfrm>
            <a:off x="7701374" y="3255946"/>
            <a:ext cx="84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987A0A0-4008-0EBF-E998-CABAD360A57D}"/>
              </a:ext>
            </a:extLst>
          </p:cNvPr>
          <p:cNvSpPr txBox="1"/>
          <p:nvPr/>
        </p:nvSpPr>
        <p:spPr>
          <a:xfrm>
            <a:off x="8058012" y="3271334"/>
            <a:ext cx="847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>
                <a:solidFill>
                  <a:schemeClr val="bg1"/>
                </a:solidFill>
              </a:rPr>
              <a:t>7.5%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D397723-83CB-E441-7129-E8C5B1FEC72E}"/>
              </a:ext>
            </a:extLst>
          </p:cNvPr>
          <p:cNvSpPr txBox="1"/>
          <p:nvPr/>
        </p:nvSpPr>
        <p:spPr>
          <a:xfrm>
            <a:off x="9571708" y="3271333"/>
            <a:ext cx="847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>
                <a:solidFill>
                  <a:schemeClr val="bg1"/>
                </a:solidFill>
              </a:rPr>
              <a:t>71%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A58374-5291-3331-5CC1-7CEB5B9A6677}"/>
              </a:ext>
            </a:extLst>
          </p:cNvPr>
          <p:cNvSpPr txBox="1"/>
          <p:nvPr/>
        </p:nvSpPr>
        <p:spPr>
          <a:xfrm>
            <a:off x="9925877" y="3271333"/>
            <a:ext cx="847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>
                <a:solidFill>
                  <a:schemeClr val="bg1"/>
                </a:solidFill>
              </a:rPr>
              <a:t>78%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5DE7B55-287E-1FE8-24EA-CCA905F98A4F}"/>
              </a:ext>
            </a:extLst>
          </p:cNvPr>
          <p:cNvSpPr txBox="1"/>
          <p:nvPr/>
        </p:nvSpPr>
        <p:spPr>
          <a:xfrm>
            <a:off x="10773111" y="3270260"/>
            <a:ext cx="847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AE64829-CF4E-8456-D323-B889AC276641}"/>
              </a:ext>
            </a:extLst>
          </p:cNvPr>
          <p:cNvSpPr txBox="1"/>
          <p:nvPr/>
        </p:nvSpPr>
        <p:spPr>
          <a:xfrm>
            <a:off x="11111161" y="3269187"/>
            <a:ext cx="847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>
                <a:solidFill>
                  <a:schemeClr val="bg1"/>
                </a:solidFill>
              </a:rPr>
              <a:t>73%</a:t>
            </a:r>
          </a:p>
        </p:txBody>
      </p:sp>
      <p:sp>
        <p:nvSpPr>
          <p:cNvPr id="26" name="CasellaDiTesto 21">
            <a:extLst>
              <a:ext uri="{FF2B5EF4-FFF2-40B4-BE49-F238E27FC236}">
                <a16:creationId xmlns:a16="http://schemas.microsoft.com/office/drawing/2014/main" id="{9F280A49-9C99-89F3-3893-CCDD1639A315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Results</a:t>
            </a:r>
            <a:endParaRPr lang="it-IT" b="1" i="1">
              <a:solidFill>
                <a:schemeClr val="bg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42BC329-2334-D076-27AD-9289706BA997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983826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Maintenance activity: Total repair cycles</a:t>
            </a:r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077AFAC-D828-E9B9-FD3C-30FB6DFF8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110" y="1898310"/>
            <a:ext cx="2530228" cy="216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5D4D580-B0D5-EDBB-9276-F08B74040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5102" y="1897655"/>
            <a:ext cx="2476551" cy="2160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8AFC904-6407-0AE5-E64C-6F6100952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983" y="1897655"/>
            <a:ext cx="2327200" cy="216000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9B4B239-E136-CF76-5D2E-ECB581874B43}"/>
              </a:ext>
            </a:extLst>
          </p:cNvPr>
          <p:cNvSpPr txBox="1"/>
          <p:nvPr/>
        </p:nvSpPr>
        <p:spPr>
          <a:xfrm>
            <a:off x="3493110" y="4762877"/>
            <a:ext cx="5832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Standard case </a:t>
            </a:r>
            <a:r>
              <a:rPr lang="en-GB">
                <a:sym typeface="Wingdings" panose="05000000000000000000" pitchFamily="2" charset="2"/>
              </a:rPr>
              <a:t> higher costs + higher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sym typeface="Wingdings" panose="05000000000000000000" pitchFamily="2" charset="2"/>
              </a:rPr>
              <a:t>Space cost </a:t>
            </a:r>
            <a:r>
              <a:rPr lang="en-GB">
                <a:sym typeface="Wingdings" panose="05000000000000000000" pitchFamily="2" charset="2"/>
              </a:rPr>
              <a:t> highest variability for standard case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F6F139-145C-4E07-A696-41F6544F360B}"/>
              </a:ext>
            </a:extLst>
          </p:cNvPr>
          <p:cNvSpPr txBox="1"/>
          <p:nvPr/>
        </p:nvSpPr>
        <p:spPr>
          <a:xfrm>
            <a:off x="782742" y="1494958"/>
            <a:ext cx="182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MATERIAL COSTS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CF8D232-E9D0-F316-FB4A-32C49A0A086F}"/>
              </a:ext>
            </a:extLst>
          </p:cNvPr>
          <p:cNvSpPr txBox="1"/>
          <p:nvPr/>
        </p:nvSpPr>
        <p:spPr>
          <a:xfrm>
            <a:off x="3659478" y="968159"/>
            <a:ext cx="482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C00000"/>
                </a:solidFill>
              </a:rPr>
              <a:t>COSTS BY COST INDEX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B09B41-8E2D-F573-B19E-264F04A96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870" y="1897655"/>
            <a:ext cx="2313070" cy="216000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53290E7-53AC-7209-613F-449B5774FCB6}"/>
              </a:ext>
            </a:extLst>
          </p:cNvPr>
          <p:cNvSpPr txBox="1"/>
          <p:nvPr/>
        </p:nvSpPr>
        <p:spPr>
          <a:xfrm>
            <a:off x="290109" y="3953916"/>
            <a:ext cx="911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C00000"/>
                </a:solidFill>
              </a:rPr>
              <a:t>26.4 M€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AE64829-CF4E-8456-D323-B889AC276641}"/>
              </a:ext>
            </a:extLst>
          </p:cNvPr>
          <p:cNvSpPr txBox="1"/>
          <p:nvPr/>
        </p:nvSpPr>
        <p:spPr>
          <a:xfrm>
            <a:off x="11111161" y="3269187"/>
            <a:ext cx="847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>
                <a:solidFill>
                  <a:schemeClr val="bg1"/>
                </a:solidFill>
              </a:rPr>
              <a:t>73%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528BA0C-C1B6-AF46-F6C4-D603C3FBCD1D}"/>
              </a:ext>
            </a:extLst>
          </p:cNvPr>
          <p:cNvSpPr txBox="1"/>
          <p:nvPr/>
        </p:nvSpPr>
        <p:spPr>
          <a:xfrm>
            <a:off x="3617287" y="1494958"/>
            <a:ext cx="182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SPACE COSTS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3217E8A-4770-5977-ECA2-15970E69783A}"/>
              </a:ext>
            </a:extLst>
          </p:cNvPr>
          <p:cNvSpPr txBox="1"/>
          <p:nvPr/>
        </p:nvSpPr>
        <p:spPr>
          <a:xfrm>
            <a:off x="6362873" y="1494958"/>
            <a:ext cx="254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EQUIPMENT  COSTS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C9C726D-1277-9EE7-EBE1-1B207EB5ED62}"/>
              </a:ext>
            </a:extLst>
          </p:cNvPr>
          <p:cNvSpPr txBox="1"/>
          <p:nvPr/>
        </p:nvSpPr>
        <p:spPr>
          <a:xfrm>
            <a:off x="9369516" y="1490739"/>
            <a:ext cx="254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WORKING  COSTS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58FD1F-0888-CDA7-253C-A8B393724478}"/>
              </a:ext>
            </a:extLst>
          </p:cNvPr>
          <p:cNvSpPr txBox="1"/>
          <p:nvPr/>
        </p:nvSpPr>
        <p:spPr>
          <a:xfrm>
            <a:off x="1854777" y="3953916"/>
            <a:ext cx="1019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0070C0"/>
                </a:solidFill>
              </a:rPr>
              <a:t>31.9 M€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3EC9941-ADC0-1F29-D6E1-D2150E39FC6D}"/>
              </a:ext>
            </a:extLst>
          </p:cNvPr>
          <p:cNvSpPr txBox="1"/>
          <p:nvPr/>
        </p:nvSpPr>
        <p:spPr>
          <a:xfrm>
            <a:off x="3317678" y="3953916"/>
            <a:ext cx="911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C00000"/>
                </a:solidFill>
              </a:rPr>
              <a:t>27.6 M€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0FB346A-462A-4ADA-611D-6CB195E5B44D}"/>
              </a:ext>
            </a:extLst>
          </p:cNvPr>
          <p:cNvSpPr txBox="1"/>
          <p:nvPr/>
        </p:nvSpPr>
        <p:spPr>
          <a:xfrm>
            <a:off x="6409241" y="3953916"/>
            <a:ext cx="1102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C00000"/>
                </a:solidFill>
              </a:rPr>
              <a:t>8.49  B€</a:t>
            </a:r>
          </a:p>
        </p:txBody>
      </p:sp>
      <p:sp>
        <p:nvSpPr>
          <p:cNvPr id="3" name="CasellaDiTesto 34">
            <a:extLst>
              <a:ext uri="{FF2B5EF4-FFF2-40B4-BE49-F238E27FC236}">
                <a16:creationId xmlns:a16="http://schemas.microsoft.com/office/drawing/2014/main" id="{E67C331B-BC19-FA53-DBD7-0BFB7F10E9E3}"/>
              </a:ext>
            </a:extLst>
          </p:cNvPr>
          <p:cNvSpPr txBox="1"/>
          <p:nvPr/>
        </p:nvSpPr>
        <p:spPr>
          <a:xfrm>
            <a:off x="4763007" y="3953916"/>
            <a:ext cx="1019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0070C0"/>
                </a:solidFill>
              </a:rPr>
              <a:t>83.7 M€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CFFFBC2-E5C0-E6DD-DB0F-F21AD22DC333}"/>
              </a:ext>
            </a:extLst>
          </p:cNvPr>
          <p:cNvSpPr txBox="1"/>
          <p:nvPr/>
        </p:nvSpPr>
        <p:spPr>
          <a:xfrm>
            <a:off x="9445257" y="3953916"/>
            <a:ext cx="911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C00000"/>
                </a:solidFill>
              </a:rPr>
              <a:t>8.3 M€</a:t>
            </a:r>
          </a:p>
        </p:txBody>
      </p:sp>
      <p:sp>
        <p:nvSpPr>
          <p:cNvPr id="37" name="CasellaDiTesto 34">
            <a:extLst>
              <a:ext uri="{FF2B5EF4-FFF2-40B4-BE49-F238E27FC236}">
                <a16:creationId xmlns:a16="http://schemas.microsoft.com/office/drawing/2014/main" id="{80B2E856-3429-84E9-23BA-3609813251B9}"/>
              </a:ext>
            </a:extLst>
          </p:cNvPr>
          <p:cNvSpPr txBox="1"/>
          <p:nvPr/>
        </p:nvSpPr>
        <p:spPr>
          <a:xfrm>
            <a:off x="11048545" y="3953916"/>
            <a:ext cx="1019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0070C0"/>
                </a:solidFill>
              </a:rPr>
              <a:t>10.9 M€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C8ED4EA-CBEF-604E-2821-B70D0384F4FC}"/>
              </a:ext>
            </a:extLst>
          </p:cNvPr>
          <p:cNvSpPr txBox="1"/>
          <p:nvPr/>
        </p:nvSpPr>
        <p:spPr>
          <a:xfrm>
            <a:off x="7807901" y="3953916"/>
            <a:ext cx="1102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0070C0"/>
                </a:solidFill>
              </a:rPr>
              <a:t>11.1  B€</a:t>
            </a:r>
          </a:p>
        </p:txBody>
      </p:sp>
      <p:sp>
        <p:nvSpPr>
          <p:cNvPr id="29" name="CasellaDiTesto 21">
            <a:extLst>
              <a:ext uri="{FF2B5EF4-FFF2-40B4-BE49-F238E27FC236}">
                <a16:creationId xmlns:a16="http://schemas.microsoft.com/office/drawing/2014/main" id="{93426FCC-7AFF-38F1-AA57-A2484ACADCD9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Results</a:t>
            </a:r>
            <a:endParaRPr lang="it-IT" b="1" i="1">
              <a:solidFill>
                <a:schemeClr val="bg1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5647FDB-F7CF-4AD2-1D29-D0BB08371D1A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526572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Maintenance activity: Total repair cycles</a:t>
            </a:r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077AFAC-D828-E9B9-FD3C-30FB6DFF8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199" y="1469187"/>
            <a:ext cx="4044443" cy="360000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9B4B239-E136-CF76-5D2E-ECB581874B43}"/>
              </a:ext>
            </a:extLst>
          </p:cNvPr>
          <p:cNvSpPr txBox="1"/>
          <p:nvPr/>
        </p:nvSpPr>
        <p:spPr>
          <a:xfrm>
            <a:off x="4391595" y="1763669"/>
            <a:ext cx="2718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ym typeface="Wingdings" panose="05000000000000000000" pitchFamily="2" charset="2"/>
              </a:rPr>
              <a:t>Lowest improvement</a:t>
            </a:r>
            <a:r>
              <a:rPr lang="en-GB">
                <a:sym typeface="Wingdings" panose="05000000000000000000" pitchFamily="2" charset="2"/>
              </a:rPr>
              <a:t> Material costs</a:t>
            </a:r>
          </a:p>
          <a:p>
            <a:pPr algn="ctr"/>
            <a:r>
              <a:rPr lang="en-GB" b="1">
                <a:solidFill>
                  <a:srgbClr val="C00000"/>
                </a:solidFill>
                <a:sym typeface="Wingdings" panose="05000000000000000000" pitchFamily="2" charset="2"/>
              </a:rPr>
              <a:t>-17.3%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ym typeface="Wingdings" panose="05000000000000000000" pitchFamily="2" charset="2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F6F139-145C-4E07-A696-41F6544F360B}"/>
              </a:ext>
            </a:extLst>
          </p:cNvPr>
          <p:cNvSpPr txBox="1"/>
          <p:nvPr/>
        </p:nvSpPr>
        <p:spPr>
          <a:xfrm>
            <a:off x="1345823" y="1152825"/>
            <a:ext cx="182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TOTAL COSTS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CF8D232-E9D0-F316-FB4A-32C49A0A086F}"/>
              </a:ext>
            </a:extLst>
          </p:cNvPr>
          <p:cNvSpPr txBox="1"/>
          <p:nvPr/>
        </p:nvSpPr>
        <p:spPr>
          <a:xfrm>
            <a:off x="3437641" y="968159"/>
            <a:ext cx="482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C00000"/>
                </a:solidFill>
              </a:rPr>
              <a:t>COSTS BY COST INDEX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B09B41-8E2D-F573-B19E-264F04A96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533" y="1522157"/>
            <a:ext cx="4390245" cy="360000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53290E7-53AC-7209-613F-449B5774FCB6}"/>
              </a:ext>
            </a:extLst>
          </p:cNvPr>
          <p:cNvSpPr txBox="1"/>
          <p:nvPr/>
        </p:nvSpPr>
        <p:spPr>
          <a:xfrm>
            <a:off x="400732" y="4948726"/>
            <a:ext cx="911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C00000"/>
                </a:solidFill>
              </a:rPr>
              <a:t>8.6 B€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AE64829-CF4E-8456-D323-B889AC276641}"/>
              </a:ext>
            </a:extLst>
          </p:cNvPr>
          <p:cNvSpPr txBox="1"/>
          <p:nvPr/>
        </p:nvSpPr>
        <p:spPr>
          <a:xfrm>
            <a:off x="11111161" y="3269187"/>
            <a:ext cx="847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>
                <a:solidFill>
                  <a:schemeClr val="bg1"/>
                </a:solidFill>
              </a:rPr>
              <a:t>73%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528BA0C-C1B6-AF46-F6C4-D603C3FBCD1D}"/>
              </a:ext>
            </a:extLst>
          </p:cNvPr>
          <p:cNvSpPr txBox="1"/>
          <p:nvPr/>
        </p:nvSpPr>
        <p:spPr>
          <a:xfrm>
            <a:off x="7469373" y="1152825"/>
            <a:ext cx="399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PERCENTAGE ANALYSIS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58FD1F-0888-CDA7-253C-A8B393724478}"/>
              </a:ext>
            </a:extLst>
          </p:cNvPr>
          <p:cNvSpPr txBox="1"/>
          <p:nvPr/>
        </p:nvSpPr>
        <p:spPr>
          <a:xfrm>
            <a:off x="3081113" y="4939273"/>
            <a:ext cx="1019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0070C0"/>
                </a:solidFill>
              </a:rPr>
              <a:t>11.2 B€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F9E792F-F77E-4113-C794-58F3BAAB4E7B}"/>
              </a:ext>
            </a:extLst>
          </p:cNvPr>
          <p:cNvSpPr txBox="1"/>
          <p:nvPr/>
        </p:nvSpPr>
        <p:spPr>
          <a:xfrm>
            <a:off x="4391595" y="3247672"/>
            <a:ext cx="2718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ym typeface="Wingdings" panose="05000000000000000000" pitchFamily="2" charset="2"/>
              </a:rPr>
              <a:t>Highest improvement</a:t>
            </a:r>
            <a:r>
              <a:rPr lang="en-GB">
                <a:sym typeface="Wingdings" panose="05000000000000000000" pitchFamily="2" charset="2"/>
              </a:rPr>
              <a:t> Space costs</a:t>
            </a:r>
          </a:p>
          <a:p>
            <a:pPr algn="ctr"/>
            <a:r>
              <a:rPr lang="en-GB" b="1">
                <a:solidFill>
                  <a:srgbClr val="C00000"/>
                </a:solidFill>
                <a:sym typeface="Wingdings" panose="05000000000000000000" pitchFamily="2" charset="2"/>
              </a:rPr>
              <a:t>-67.3%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>
              <a:sym typeface="Wingdings" panose="05000000000000000000" pitchFamily="2" charset="2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DE76971-EDE0-1C83-CAB0-04705AC5E5EC}"/>
              </a:ext>
            </a:extLst>
          </p:cNvPr>
          <p:cNvSpPr txBox="1"/>
          <p:nvPr/>
        </p:nvSpPr>
        <p:spPr>
          <a:xfrm>
            <a:off x="4489225" y="4581901"/>
            <a:ext cx="2718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ym typeface="Wingdings" panose="05000000000000000000" pitchFamily="2" charset="2"/>
              </a:rPr>
              <a:t>Median improvement</a:t>
            </a:r>
            <a:r>
              <a:rPr lang="en-GB">
                <a:sym typeface="Wingdings" panose="05000000000000000000" pitchFamily="2" charset="2"/>
              </a:rPr>
              <a:t> Space costs</a:t>
            </a:r>
          </a:p>
          <a:p>
            <a:pPr algn="ctr"/>
            <a:r>
              <a:rPr lang="en-GB" b="1">
                <a:solidFill>
                  <a:srgbClr val="C00000"/>
                </a:solidFill>
                <a:sym typeface="Wingdings" panose="05000000000000000000" pitchFamily="2" charset="2"/>
              </a:rPr>
              <a:t>-23.7%</a:t>
            </a:r>
          </a:p>
          <a:p>
            <a:pPr algn="ctr"/>
            <a:endParaRPr lang="en-GB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ym typeface="Wingdings" panose="05000000000000000000" pitchFamily="2" charset="2"/>
            </a:endParaRPr>
          </a:p>
        </p:txBody>
      </p:sp>
      <p:sp>
        <p:nvSpPr>
          <p:cNvPr id="18" name="CasellaDiTesto 21">
            <a:extLst>
              <a:ext uri="{FF2B5EF4-FFF2-40B4-BE49-F238E27FC236}">
                <a16:creationId xmlns:a16="http://schemas.microsoft.com/office/drawing/2014/main" id="{87267207-6B16-0EDD-F406-8B819AB2D7B3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Propulsion Model  Damages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Results</a:t>
            </a:r>
            <a:endParaRPr lang="it-IT" b="1" i="1">
              <a:solidFill>
                <a:schemeClr val="bg1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32B9BFE-0E66-F66F-10FE-70F303BF0EBF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347726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E4E861-FB74-3B16-71AF-625BE48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Possible improvements</a:t>
            </a:r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AE64829-CF4E-8456-D323-B889AC276641}"/>
              </a:ext>
            </a:extLst>
          </p:cNvPr>
          <p:cNvSpPr txBox="1"/>
          <p:nvPr/>
        </p:nvSpPr>
        <p:spPr>
          <a:xfrm>
            <a:off x="11111161" y="3269187"/>
            <a:ext cx="847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>
                <a:solidFill>
                  <a:schemeClr val="bg1"/>
                </a:solidFill>
              </a:rPr>
              <a:t>73%</a:t>
            </a:r>
          </a:p>
        </p:txBody>
      </p:sp>
      <p:pic>
        <p:nvPicPr>
          <p:cNvPr id="5" name="Immagine 4" descr="Immagine che contiene persona, tuta, parete, uomo&#10;&#10;Descrizione generata automaticamente">
            <a:extLst>
              <a:ext uri="{FF2B5EF4-FFF2-40B4-BE49-F238E27FC236}">
                <a16:creationId xmlns:a16="http://schemas.microsoft.com/office/drawing/2014/main" id="{CE8CD33E-F7AD-B2CB-8876-B7A91DB5B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93" y="4075938"/>
            <a:ext cx="1277327" cy="1277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asellaDiTesto 7">
            <a:extLst>
              <a:ext uri="{FF2B5EF4-FFF2-40B4-BE49-F238E27FC236}">
                <a16:creationId xmlns:a16="http://schemas.microsoft.com/office/drawing/2014/main" id="{B4E06B6D-0A98-4769-1EEF-89AA00A33070}"/>
              </a:ext>
            </a:extLst>
          </p:cNvPr>
          <p:cNvSpPr txBox="1"/>
          <p:nvPr/>
        </p:nvSpPr>
        <p:spPr>
          <a:xfrm>
            <a:off x="6926850" y="3714737"/>
            <a:ext cx="26088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solidFill>
                  <a:srgbClr val="65829B"/>
                </a:solidFill>
              </a:rPr>
              <a:t>Davide Portello</a:t>
            </a:r>
            <a:endParaRPr lang="it-IT" b="1">
              <a:solidFill>
                <a:srgbClr val="65829B"/>
              </a:solidFill>
              <a:cs typeface="Calibri"/>
            </a:endParaRPr>
          </a:p>
        </p:txBody>
      </p:sp>
      <p:pic>
        <p:nvPicPr>
          <p:cNvPr id="10" name="Immagine 9" descr="Immagine che contiene persona, uomo, tuta, parete&#10;&#10;Descrizione generata automaticamente">
            <a:extLst>
              <a:ext uri="{FF2B5EF4-FFF2-40B4-BE49-F238E27FC236}">
                <a16:creationId xmlns:a16="http://schemas.microsoft.com/office/drawing/2014/main" id="{13D5B155-A4C8-85D0-09CA-AB2AD927D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" r="4595" b="28473"/>
          <a:stretch/>
        </p:blipFill>
        <p:spPr>
          <a:xfrm>
            <a:off x="3221862" y="4097380"/>
            <a:ext cx="1240092" cy="12400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CasellaDiTesto 7">
            <a:extLst>
              <a:ext uri="{FF2B5EF4-FFF2-40B4-BE49-F238E27FC236}">
                <a16:creationId xmlns:a16="http://schemas.microsoft.com/office/drawing/2014/main" id="{E227E9A5-52FB-C05E-89A1-4963EF5593F6}"/>
              </a:ext>
            </a:extLst>
          </p:cNvPr>
          <p:cNvSpPr txBox="1"/>
          <p:nvPr/>
        </p:nvSpPr>
        <p:spPr>
          <a:xfrm>
            <a:off x="6152827" y="5382847"/>
            <a:ext cx="42620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 err="1"/>
              <a:t>MSc</a:t>
            </a:r>
            <a:r>
              <a:rPr lang="it-IT" sz="1400"/>
              <a:t> in Management Engineering</a:t>
            </a:r>
          </a:p>
        </p:txBody>
      </p:sp>
      <p:pic>
        <p:nvPicPr>
          <p:cNvPr id="9" name="Immagine 10" descr="Immagine che contiene persona, interni, posando&#10;&#10;Descrizione generata automaticamente">
            <a:extLst>
              <a:ext uri="{FF2B5EF4-FFF2-40B4-BE49-F238E27FC236}">
                <a16:creationId xmlns:a16="http://schemas.microsoft.com/office/drawing/2014/main" id="{082F64BF-F2CC-F898-A6B7-E4704FE6D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97" b="3497"/>
          <a:stretch/>
        </p:blipFill>
        <p:spPr>
          <a:xfrm>
            <a:off x="1012004" y="1590761"/>
            <a:ext cx="1278000" cy="127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989AB16-1A06-240F-D178-80B459ABA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084" y="1542908"/>
            <a:ext cx="1277757" cy="1277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CasellaDiTesto 7">
            <a:extLst>
              <a:ext uri="{FF2B5EF4-FFF2-40B4-BE49-F238E27FC236}">
                <a16:creationId xmlns:a16="http://schemas.microsoft.com/office/drawing/2014/main" id="{8807760D-C0D2-6869-0CD3-4871A8CA5473}"/>
              </a:ext>
            </a:extLst>
          </p:cNvPr>
          <p:cNvSpPr txBox="1"/>
          <p:nvPr/>
        </p:nvSpPr>
        <p:spPr>
          <a:xfrm>
            <a:off x="471654" y="1062258"/>
            <a:ext cx="26088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solidFill>
                  <a:srgbClr val="65829B"/>
                </a:solidFill>
                <a:cs typeface="Calibri"/>
              </a:rPr>
              <a:t>Sophie </a:t>
            </a:r>
            <a:r>
              <a:rPr lang="it-IT" b="1" err="1">
                <a:solidFill>
                  <a:srgbClr val="65829B"/>
                </a:solidFill>
                <a:cs typeface="Calibri"/>
              </a:rPr>
              <a:t>Deanesi</a:t>
            </a:r>
            <a:endParaRPr lang="it-IT" b="1">
              <a:solidFill>
                <a:srgbClr val="65829B"/>
              </a:solidFill>
              <a:cs typeface="Calibri"/>
            </a:endParaRPr>
          </a:p>
        </p:txBody>
      </p:sp>
      <p:sp>
        <p:nvSpPr>
          <p:cNvPr id="14" name="CasellaDiTesto 7">
            <a:extLst>
              <a:ext uri="{FF2B5EF4-FFF2-40B4-BE49-F238E27FC236}">
                <a16:creationId xmlns:a16="http://schemas.microsoft.com/office/drawing/2014/main" id="{C4ABF7F1-3DE3-C9A5-71FE-3365A1C4CD02}"/>
              </a:ext>
            </a:extLst>
          </p:cNvPr>
          <p:cNvSpPr txBox="1"/>
          <p:nvPr/>
        </p:nvSpPr>
        <p:spPr>
          <a:xfrm>
            <a:off x="8818620" y="1123569"/>
            <a:ext cx="26088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solidFill>
                  <a:srgbClr val="65829B"/>
                </a:solidFill>
              </a:rPr>
              <a:t>Zeno </a:t>
            </a:r>
            <a:r>
              <a:rPr lang="it-IT" b="1" err="1">
                <a:solidFill>
                  <a:srgbClr val="65829B"/>
                </a:solidFill>
              </a:rPr>
              <a:t>Mancassola</a:t>
            </a:r>
            <a:endParaRPr lang="it-IT" b="1">
              <a:solidFill>
                <a:srgbClr val="65829B"/>
              </a:solidFill>
              <a:cs typeface="Calibri"/>
            </a:endParaRPr>
          </a:p>
        </p:txBody>
      </p:sp>
      <p:sp>
        <p:nvSpPr>
          <p:cNvPr id="15" name="CasellaDiTesto 7">
            <a:extLst>
              <a:ext uri="{FF2B5EF4-FFF2-40B4-BE49-F238E27FC236}">
                <a16:creationId xmlns:a16="http://schemas.microsoft.com/office/drawing/2014/main" id="{AF5B910E-88C8-DF6A-7A56-2BBA121B569D}"/>
              </a:ext>
            </a:extLst>
          </p:cNvPr>
          <p:cNvSpPr txBox="1"/>
          <p:nvPr/>
        </p:nvSpPr>
        <p:spPr>
          <a:xfrm>
            <a:off x="2538688" y="3707363"/>
            <a:ext cx="26088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solidFill>
                  <a:srgbClr val="65829B"/>
                </a:solidFill>
              </a:rPr>
              <a:t>Paolo Pontillo </a:t>
            </a:r>
            <a:endParaRPr lang="it-IT" b="1">
              <a:solidFill>
                <a:srgbClr val="65829B"/>
              </a:solidFill>
              <a:cs typeface="Calibri"/>
            </a:endParaRPr>
          </a:p>
        </p:txBody>
      </p:sp>
      <p:sp>
        <p:nvSpPr>
          <p:cNvPr id="16" name="CasellaDiTesto 7">
            <a:extLst>
              <a:ext uri="{FF2B5EF4-FFF2-40B4-BE49-F238E27FC236}">
                <a16:creationId xmlns:a16="http://schemas.microsoft.com/office/drawing/2014/main" id="{9DB6E8EA-98CE-D407-411C-2C80B71C4B71}"/>
              </a:ext>
            </a:extLst>
          </p:cNvPr>
          <p:cNvSpPr txBox="1"/>
          <p:nvPr/>
        </p:nvSpPr>
        <p:spPr>
          <a:xfrm>
            <a:off x="4789655" y="1123569"/>
            <a:ext cx="26088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solidFill>
                  <a:srgbClr val="65829B"/>
                </a:solidFill>
              </a:rPr>
              <a:t>Davide Fracasso</a:t>
            </a:r>
            <a:endParaRPr lang="it-IT" b="1">
              <a:solidFill>
                <a:srgbClr val="65829B"/>
              </a:solidFill>
              <a:cs typeface="Calibri"/>
            </a:endParaRPr>
          </a:p>
        </p:txBody>
      </p:sp>
      <p:sp>
        <p:nvSpPr>
          <p:cNvPr id="19" name="CasellaDiTesto 7">
            <a:extLst>
              <a:ext uri="{FF2B5EF4-FFF2-40B4-BE49-F238E27FC236}">
                <a16:creationId xmlns:a16="http://schemas.microsoft.com/office/drawing/2014/main" id="{300D5BD7-1424-8438-52F2-7AF32DF8973C}"/>
              </a:ext>
            </a:extLst>
          </p:cNvPr>
          <p:cNvSpPr txBox="1"/>
          <p:nvPr/>
        </p:nvSpPr>
        <p:spPr>
          <a:xfrm>
            <a:off x="1644720" y="5380094"/>
            <a:ext cx="42620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 err="1"/>
              <a:t>MSc</a:t>
            </a:r>
            <a:r>
              <a:rPr lang="it-IT" sz="1400"/>
              <a:t> in Management Engineering</a:t>
            </a:r>
            <a:endParaRPr lang="it-IT" sz="1400">
              <a:cs typeface="Calibri"/>
            </a:endParaRPr>
          </a:p>
        </p:txBody>
      </p:sp>
      <p:sp>
        <p:nvSpPr>
          <p:cNvPr id="21" name="CasellaDiTesto 7">
            <a:extLst>
              <a:ext uri="{FF2B5EF4-FFF2-40B4-BE49-F238E27FC236}">
                <a16:creationId xmlns:a16="http://schemas.microsoft.com/office/drawing/2014/main" id="{969AF24E-C308-FBB0-480E-76F9E5B8478D}"/>
              </a:ext>
            </a:extLst>
          </p:cNvPr>
          <p:cNvSpPr txBox="1"/>
          <p:nvPr/>
        </p:nvSpPr>
        <p:spPr>
          <a:xfrm>
            <a:off x="-328612" y="2931688"/>
            <a:ext cx="42620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 err="1"/>
              <a:t>MSc</a:t>
            </a:r>
            <a:r>
              <a:rPr lang="it-IT" sz="1400"/>
              <a:t> in </a:t>
            </a:r>
            <a:r>
              <a:rPr lang="it-IT" sz="1400" err="1"/>
              <a:t>Nuclear</a:t>
            </a:r>
            <a:r>
              <a:rPr lang="it-IT" sz="1400"/>
              <a:t> Engineering</a:t>
            </a:r>
          </a:p>
        </p:txBody>
      </p:sp>
      <p:sp>
        <p:nvSpPr>
          <p:cNvPr id="17" name="CasellaDiTesto 7">
            <a:extLst>
              <a:ext uri="{FF2B5EF4-FFF2-40B4-BE49-F238E27FC236}">
                <a16:creationId xmlns:a16="http://schemas.microsoft.com/office/drawing/2014/main" id="{D3693809-E675-8395-313D-E93586996001}"/>
              </a:ext>
            </a:extLst>
          </p:cNvPr>
          <p:cNvSpPr txBox="1"/>
          <p:nvPr/>
        </p:nvSpPr>
        <p:spPr>
          <a:xfrm>
            <a:off x="7994719" y="2866369"/>
            <a:ext cx="42620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 err="1"/>
              <a:t>MSc</a:t>
            </a:r>
            <a:r>
              <a:rPr lang="it-IT" sz="1400"/>
              <a:t> in </a:t>
            </a:r>
            <a:r>
              <a:rPr lang="it-IT" sz="1400" err="1"/>
              <a:t>Mechanical</a:t>
            </a:r>
            <a:r>
              <a:rPr lang="it-IT" sz="1400"/>
              <a:t> Engineering</a:t>
            </a:r>
            <a:endParaRPr lang="it-IT" sz="1400">
              <a:cs typeface="Calibri"/>
            </a:endParaRPr>
          </a:p>
        </p:txBody>
      </p:sp>
      <p:sp>
        <p:nvSpPr>
          <p:cNvPr id="20" name="CasellaDiTesto 7">
            <a:extLst>
              <a:ext uri="{FF2B5EF4-FFF2-40B4-BE49-F238E27FC236}">
                <a16:creationId xmlns:a16="http://schemas.microsoft.com/office/drawing/2014/main" id="{969A92EC-C55B-7320-FA03-E9D964D29BEB}"/>
              </a:ext>
            </a:extLst>
          </p:cNvPr>
          <p:cNvSpPr txBox="1"/>
          <p:nvPr/>
        </p:nvSpPr>
        <p:spPr>
          <a:xfrm>
            <a:off x="3965753" y="2866368"/>
            <a:ext cx="42620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 err="1"/>
              <a:t>MSc</a:t>
            </a:r>
            <a:r>
              <a:rPr lang="it-IT" sz="1400"/>
              <a:t> in </a:t>
            </a:r>
            <a:r>
              <a:rPr lang="it-IT" sz="1400" err="1"/>
              <a:t>Mechanical</a:t>
            </a:r>
            <a:r>
              <a:rPr lang="it-IT" sz="1400"/>
              <a:t> Engineering</a:t>
            </a:r>
            <a:endParaRPr lang="it-IT" sz="1400">
              <a:cs typeface="Calibri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E9A3485-8E6F-6E2C-0088-1C58F235CD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r="104"/>
          <a:stretch/>
        </p:blipFill>
        <p:spPr>
          <a:xfrm>
            <a:off x="5339905" y="1588367"/>
            <a:ext cx="1280663" cy="127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CasellaDiTesto 7">
            <a:extLst>
              <a:ext uri="{FF2B5EF4-FFF2-40B4-BE49-F238E27FC236}">
                <a16:creationId xmlns:a16="http://schemas.microsoft.com/office/drawing/2014/main" id="{EC7566DB-DD71-62B6-DCDB-9ABE6D406353}"/>
              </a:ext>
            </a:extLst>
          </p:cNvPr>
          <p:cNvSpPr txBox="1"/>
          <p:nvPr/>
        </p:nvSpPr>
        <p:spPr>
          <a:xfrm>
            <a:off x="-353522" y="3238239"/>
            <a:ext cx="42620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it-IT" sz="1400">
                <a:cs typeface="Calibri"/>
              </a:rPr>
              <a:t>Marine </a:t>
            </a:r>
            <a:r>
              <a:rPr lang="it-IT" sz="1400" err="1">
                <a:cs typeface="Calibri"/>
              </a:rPr>
              <a:t>steam</a:t>
            </a:r>
            <a:r>
              <a:rPr lang="it-IT" sz="1400">
                <a:cs typeface="Calibri"/>
              </a:rPr>
              <a:t> turbine </a:t>
            </a:r>
            <a:r>
              <a:rPr lang="it-IT" sz="1400" err="1">
                <a:cs typeface="Calibri"/>
              </a:rPr>
              <a:t>plant</a:t>
            </a:r>
            <a:r>
              <a:rPr lang="it-IT" sz="1400">
                <a:cs typeface="Calibri"/>
              </a:rPr>
              <a:t> model</a:t>
            </a:r>
          </a:p>
          <a:p>
            <a:pPr marL="285750" indent="-285750" algn="ctr">
              <a:buFont typeface="Arial"/>
              <a:buChar char="•"/>
            </a:pPr>
            <a:r>
              <a:rPr lang="it-IT" sz="1400">
                <a:cs typeface="Calibri"/>
              </a:rPr>
              <a:t>Valve </a:t>
            </a:r>
            <a:r>
              <a:rPr lang="it-IT" sz="1400" err="1">
                <a:cs typeface="Calibri"/>
              </a:rPr>
              <a:t>damage</a:t>
            </a:r>
            <a:endParaRPr lang="it-IT" sz="1400">
              <a:cs typeface="Calibri"/>
            </a:endParaRPr>
          </a:p>
        </p:txBody>
      </p:sp>
      <p:sp>
        <p:nvSpPr>
          <p:cNvPr id="24" name="CasellaDiTesto 7">
            <a:extLst>
              <a:ext uri="{FF2B5EF4-FFF2-40B4-BE49-F238E27FC236}">
                <a16:creationId xmlns:a16="http://schemas.microsoft.com/office/drawing/2014/main" id="{D04E5D91-42A7-D158-6CE4-33A1310F888E}"/>
              </a:ext>
            </a:extLst>
          </p:cNvPr>
          <p:cNvSpPr txBox="1"/>
          <p:nvPr/>
        </p:nvSpPr>
        <p:spPr>
          <a:xfrm>
            <a:off x="7929967" y="3211963"/>
            <a:ext cx="42620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err="1">
                <a:cs typeface="Calibri"/>
              </a:rPr>
              <a:t>Bearing</a:t>
            </a:r>
            <a:r>
              <a:rPr lang="it-IT" sz="1400">
                <a:cs typeface="Calibri"/>
              </a:rPr>
              <a:t> model &amp; </a:t>
            </a:r>
            <a:r>
              <a:rPr lang="it-IT" sz="1400" err="1">
                <a:cs typeface="Calibri"/>
              </a:rPr>
              <a:t>damage</a:t>
            </a:r>
            <a:endParaRPr lang="it-IT" sz="1400">
              <a:cs typeface="Calibri"/>
            </a:endParaRPr>
          </a:p>
        </p:txBody>
      </p:sp>
      <p:sp>
        <p:nvSpPr>
          <p:cNvPr id="28" name="CasellaDiTesto 7">
            <a:extLst>
              <a:ext uri="{FF2B5EF4-FFF2-40B4-BE49-F238E27FC236}">
                <a16:creationId xmlns:a16="http://schemas.microsoft.com/office/drawing/2014/main" id="{7CBFAE64-496A-4018-D2B5-8B83E941D635}"/>
              </a:ext>
            </a:extLst>
          </p:cNvPr>
          <p:cNvSpPr txBox="1"/>
          <p:nvPr/>
        </p:nvSpPr>
        <p:spPr>
          <a:xfrm>
            <a:off x="6087258" y="5634135"/>
            <a:ext cx="42620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>
                <a:cs typeface="Calibri"/>
              </a:rPr>
              <a:t>Port model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>
                <a:cs typeface="Calibri"/>
              </a:rPr>
              <a:t>Performance &amp; cost </a:t>
            </a:r>
            <a:r>
              <a:rPr lang="it-IT" sz="1400" err="1">
                <a:cs typeface="Calibri"/>
              </a:rPr>
              <a:t>analysis</a:t>
            </a:r>
            <a:endParaRPr lang="it-IT" sz="1400">
              <a:cs typeface="Calibri"/>
            </a:endParaRPr>
          </a:p>
        </p:txBody>
      </p:sp>
      <p:sp>
        <p:nvSpPr>
          <p:cNvPr id="25" name="CasellaDiTesto 7">
            <a:extLst>
              <a:ext uri="{FF2B5EF4-FFF2-40B4-BE49-F238E27FC236}">
                <a16:creationId xmlns:a16="http://schemas.microsoft.com/office/drawing/2014/main" id="{8BA273D0-D9B2-0008-7675-F3F4EC42AF3D}"/>
              </a:ext>
            </a:extLst>
          </p:cNvPr>
          <p:cNvSpPr txBox="1"/>
          <p:nvPr/>
        </p:nvSpPr>
        <p:spPr>
          <a:xfrm>
            <a:off x="1579151" y="5637361"/>
            <a:ext cx="42620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>
                <a:cs typeface="Calibri"/>
              </a:rPr>
              <a:t>Port model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>
                <a:cs typeface="Calibri"/>
              </a:rPr>
              <a:t>Performance &amp; cost </a:t>
            </a:r>
            <a:r>
              <a:rPr lang="it-IT" sz="1400" err="1">
                <a:cs typeface="Calibri"/>
              </a:rPr>
              <a:t>analysis</a:t>
            </a:r>
            <a:endParaRPr lang="it-IT" sz="1400">
              <a:cs typeface="Calibri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19E48A67-C6D6-D5B3-9639-6D6F9A0A0107}"/>
              </a:ext>
            </a:extLst>
          </p:cNvPr>
          <p:cNvSpPr txBox="1"/>
          <p:nvPr/>
        </p:nvSpPr>
        <p:spPr>
          <a:xfrm>
            <a:off x="3833054" y="3220279"/>
            <a:ext cx="42620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it-IT" sz="1400">
                <a:cs typeface="Calibri"/>
              </a:rPr>
              <a:t>Marine </a:t>
            </a:r>
            <a:r>
              <a:rPr lang="it-IT" sz="1400" err="1">
                <a:cs typeface="Calibri"/>
              </a:rPr>
              <a:t>steam</a:t>
            </a:r>
            <a:r>
              <a:rPr lang="it-IT" sz="1400">
                <a:cs typeface="Calibri"/>
              </a:rPr>
              <a:t> turbine </a:t>
            </a:r>
            <a:r>
              <a:rPr lang="it-IT" sz="1400" err="1">
                <a:cs typeface="Calibri"/>
              </a:rPr>
              <a:t>plant</a:t>
            </a:r>
            <a:r>
              <a:rPr lang="it-IT" sz="1400">
                <a:cs typeface="Calibri"/>
              </a:rPr>
              <a:t> model</a:t>
            </a:r>
          </a:p>
          <a:p>
            <a:pPr marL="285750" indent="-285750" algn="ctr">
              <a:buFont typeface="Arial"/>
              <a:buChar char="•"/>
            </a:pPr>
            <a:r>
              <a:rPr lang="it-IT" sz="1400">
                <a:cs typeface="Calibri"/>
              </a:rPr>
              <a:t>Crack </a:t>
            </a:r>
            <a:r>
              <a:rPr lang="it-IT" sz="1400" err="1">
                <a:cs typeface="Calibri"/>
              </a:rPr>
              <a:t>progation</a:t>
            </a:r>
            <a:r>
              <a:rPr lang="it-IT" sz="1400">
                <a:cs typeface="Calibri"/>
              </a:rPr>
              <a:t>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FB26E69-BE19-4BE6-B2DB-21E2DA9207D0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591353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9607BB-314A-BEAD-999F-674224DEC3BF}"/>
              </a:ext>
            </a:extLst>
          </p:cNvPr>
          <p:cNvSpPr txBox="1"/>
          <p:nvPr/>
        </p:nvSpPr>
        <p:spPr>
          <a:xfrm>
            <a:off x="-204061" y="2750260"/>
            <a:ext cx="126001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6000" b="1">
                <a:solidFill>
                  <a:schemeClr val="accent2">
                    <a:lumMod val="50000"/>
                  </a:schemeClr>
                </a:solidFill>
              </a:rPr>
              <a:t>THANK YOU FOR THE ATTENTION</a:t>
            </a:r>
            <a:endParaRPr lang="en-GB" sz="6000" b="1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B81B-2014-09DA-8C4D-5E4E0CAB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Simscape</a:t>
            </a:r>
            <a:r>
              <a:rPr lang="it-IT"/>
              <a:t> </a:t>
            </a:r>
            <a:r>
              <a:rPr lang="it-IT" err="1"/>
              <a:t>components</a:t>
            </a:r>
            <a:r>
              <a:rPr lang="it-IT"/>
              <a:t> 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FD9FE-939F-04F9-95E9-44019D99C47C}"/>
              </a:ext>
            </a:extLst>
          </p:cNvPr>
          <p:cNvSpPr txBox="1"/>
          <p:nvPr/>
        </p:nvSpPr>
        <p:spPr>
          <a:xfrm>
            <a:off x="282928" y="1236303"/>
            <a:ext cx="5132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>
                <a:solidFill>
                  <a:srgbClr val="65829B"/>
                </a:solidFill>
              </a:rPr>
              <a:t>THROTTLE VALVE</a:t>
            </a:r>
          </a:p>
          <a:p>
            <a:pPr marL="285750" indent="-285750">
              <a:buFontTx/>
              <a:buChar char="-"/>
            </a:pPr>
            <a:r>
              <a:rPr lang="it-IT"/>
              <a:t>Model of a pressure drop</a:t>
            </a:r>
          </a:p>
          <a:p>
            <a:pPr marL="285750" indent="-285750">
              <a:buFontTx/>
              <a:buChar char="-"/>
            </a:pPr>
            <a:r>
              <a:rPr lang="it-IT"/>
              <a:t>Output : </a:t>
            </a:r>
            <a:r>
              <a:rPr lang="it-IT" err="1"/>
              <a:t>Admission</a:t>
            </a:r>
            <a:r>
              <a:rPr lang="it-IT"/>
              <a:t> </a:t>
            </a:r>
            <a:r>
              <a:rPr lang="it-IT" err="1"/>
              <a:t>steam</a:t>
            </a:r>
            <a:r>
              <a:rPr lang="it-IT"/>
              <a:t> to turbine </a:t>
            </a:r>
          </a:p>
          <a:p>
            <a:pPr marL="285750" indent="-285750">
              <a:buFontTx/>
              <a:buChar char="-"/>
            </a:pPr>
            <a:r>
              <a:rPr lang="it-IT" i="1"/>
              <a:t>AR/</a:t>
            </a:r>
            <a:r>
              <a:rPr lang="it-IT" i="1" err="1"/>
              <a:t>Throttle</a:t>
            </a:r>
            <a:r>
              <a:rPr lang="it-IT" i="1"/>
              <a:t> </a:t>
            </a:r>
            <a:r>
              <a:rPr lang="it-IT" err="1"/>
              <a:t>imposed</a:t>
            </a:r>
            <a:r>
              <a:rPr lang="it-IT"/>
              <a:t> by PI controller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2B2767-9F88-76E8-AA41-D0FC298C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619" y="1217836"/>
            <a:ext cx="2166286" cy="1322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6DBE1D-BCFA-8FFE-F341-22AD8AAE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151" y="2936625"/>
            <a:ext cx="8129338" cy="2969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2B3618-056B-7E2F-75ED-6133140B8C37}"/>
              </a:ext>
            </a:extLst>
          </p:cNvPr>
          <p:cNvSpPr txBox="1"/>
          <p:nvPr/>
        </p:nvSpPr>
        <p:spPr>
          <a:xfrm>
            <a:off x="282928" y="3313373"/>
            <a:ext cx="41243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>
                <a:solidFill>
                  <a:srgbClr val="65829B"/>
                </a:solidFill>
              </a:rPr>
              <a:t>TURBINE</a:t>
            </a:r>
          </a:p>
          <a:p>
            <a:pPr marL="285750" indent="-285750">
              <a:buFontTx/>
              <a:buChar char="-"/>
            </a:pPr>
            <a:r>
              <a:rPr lang="it-IT" err="1"/>
              <a:t>Inlet</a:t>
            </a:r>
            <a:r>
              <a:rPr lang="it-IT"/>
              <a:t> and outlet port for the </a:t>
            </a:r>
            <a:r>
              <a:rPr lang="it-IT" err="1"/>
              <a:t>fluid</a:t>
            </a:r>
            <a:endParaRPr lang="it-IT"/>
          </a:p>
          <a:p>
            <a:pPr marL="285750" indent="-285750">
              <a:buFontTx/>
              <a:buChar char="-"/>
            </a:pPr>
            <a:r>
              <a:rPr lang="it-IT" err="1"/>
              <a:t>Mechanical</a:t>
            </a:r>
            <a:r>
              <a:rPr lang="it-IT"/>
              <a:t> </a:t>
            </a:r>
            <a:r>
              <a:rPr lang="it-IT" err="1"/>
              <a:t>rotational</a:t>
            </a:r>
            <a:r>
              <a:rPr lang="it-IT"/>
              <a:t> </a:t>
            </a:r>
            <a:r>
              <a:rPr lang="it-IT" err="1"/>
              <a:t>conserving</a:t>
            </a:r>
            <a:r>
              <a:rPr lang="it-IT"/>
              <a:t> ports</a:t>
            </a:r>
          </a:p>
          <a:p>
            <a:pPr marL="285750" indent="-285750">
              <a:buFontTx/>
              <a:buChar char="-"/>
            </a:pPr>
            <a:r>
              <a:rPr lang="it-IT" i="1"/>
              <a:t>Ideal torque </a:t>
            </a:r>
            <a:r>
              <a:rPr lang="it-IT" i="1" err="1"/>
              <a:t>sensor</a:t>
            </a:r>
            <a:r>
              <a:rPr lang="it-IT" i="1"/>
              <a:t> &amp; Ideal </a:t>
            </a:r>
            <a:r>
              <a:rPr lang="it-IT" i="1" err="1"/>
              <a:t>angular</a:t>
            </a:r>
            <a:r>
              <a:rPr lang="it-IT" i="1"/>
              <a:t> </a:t>
            </a:r>
            <a:r>
              <a:rPr lang="it-IT" i="1" err="1"/>
              <a:t>velocity</a:t>
            </a:r>
            <a:r>
              <a:rPr lang="it-IT" i="1"/>
              <a:t> source</a:t>
            </a:r>
          </a:p>
          <a:p>
            <a:pPr marL="285750" indent="-285750">
              <a:buFontTx/>
              <a:buChar char="-"/>
            </a:pPr>
            <a:r>
              <a:rPr lang="it-IT"/>
              <a:t>Output power to the PI controller</a:t>
            </a:r>
          </a:p>
          <a:p>
            <a:pPr marL="285750" indent="-285750">
              <a:buFontTx/>
              <a:buChar char="-"/>
            </a:pPr>
            <a:endParaRPr lang="it-IT"/>
          </a:p>
          <a:p>
            <a:pPr marL="285750" indent="-285750">
              <a:buFontTx/>
              <a:buChar char="-"/>
            </a:pPr>
            <a:endParaRPr lang="it-IT"/>
          </a:p>
        </p:txBody>
      </p:sp>
      <p:sp>
        <p:nvSpPr>
          <p:cNvPr id="11" name="CasellaDiTesto 21">
            <a:extLst>
              <a:ext uri="{FF2B5EF4-FFF2-40B4-BE49-F238E27FC236}">
                <a16:creationId xmlns:a16="http://schemas.microsoft.com/office/drawing/2014/main" id="{EB0EAF54-3A8D-5361-C08A-5A79BB849246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Propulsion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Model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it-IT" i="1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E51115-807A-CDCF-48DD-25A373F624C6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1304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B81B-2014-09DA-8C4D-5E4E0CAB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Simscape</a:t>
            </a:r>
            <a:r>
              <a:rPr lang="it-IT"/>
              <a:t> </a:t>
            </a:r>
            <a:r>
              <a:rPr lang="it-IT" err="1"/>
              <a:t>components</a:t>
            </a:r>
            <a:r>
              <a:rPr lang="it-IT"/>
              <a:t> </a:t>
            </a:r>
            <a:endParaRPr lang="en-GB"/>
          </a:p>
        </p:txBody>
      </p:sp>
      <p:sp>
        <p:nvSpPr>
          <p:cNvPr id="3" name="CasellaDiTesto 21">
            <a:extLst>
              <a:ext uri="{FF2B5EF4-FFF2-40B4-BE49-F238E27FC236}">
                <a16:creationId xmlns:a16="http://schemas.microsoft.com/office/drawing/2014/main" id="{C02D2F77-5BF0-9AE4-9012-3BBCA2F33EC7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Propulsion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Model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it-IT" i="1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FD9FE-939F-04F9-95E9-44019D99C47C}"/>
              </a:ext>
            </a:extLst>
          </p:cNvPr>
          <p:cNvSpPr txBox="1"/>
          <p:nvPr/>
        </p:nvSpPr>
        <p:spPr>
          <a:xfrm>
            <a:off x="695322" y="1496338"/>
            <a:ext cx="5165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>
                <a:solidFill>
                  <a:srgbClr val="65829B"/>
                </a:solidFill>
              </a:rPr>
              <a:t>CONDENSER</a:t>
            </a:r>
          </a:p>
          <a:p>
            <a:pPr marL="285750" indent="-285750">
              <a:buFontTx/>
              <a:buChar char="-"/>
            </a:pPr>
            <a:r>
              <a:rPr lang="it-IT" i="1" err="1"/>
              <a:t>Saturated</a:t>
            </a:r>
            <a:r>
              <a:rPr lang="it-IT" i="1"/>
              <a:t> </a:t>
            </a:r>
            <a:r>
              <a:rPr lang="it-IT" i="1" err="1"/>
              <a:t>Fluid</a:t>
            </a:r>
            <a:r>
              <a:rPr lang="it-IT" i="1"/>
              <a:t> Chamber</a:t>
            </a:r>
          </a:p>
          <a:p>
            <a:pPr marL="285750" indent="-285750">
              <a:buFontTx/>
              <a:buChar char="-"/>
            </a:pPr>
            <a:r>
              <a:rPr lang="it-IT"/>
              <a:t>Input :  </a:t>
            </a:r>
            <a:r>
              <a:rPr lang="it-IT" err="1"/>
              <a:t>fluid</a:t>
            </a:r>
            <a:r>
              <a:rPr lang="it-IT"/>
              <a:t> from Turbine</a:t>
            </a:r>
          </a:p>
          <a:p>
            <a:pPr marL="285750" indent="-285750">
              <a:buFontTx/>
              <a:buChar char="-"/>
            </a:pPr>
            <a:r>
              <a:rPr lang="it-IT"/>
              <a:t>Output : </a:t>
            </a:r>
            <a:r>
              <a:rPr lang="it-IT" err="1"/>
              <a:t>fluid</a:t>
            </a:r>
            <a:r>
              <a:rPr lang="it-IT"/>
              <a:t> to the pump </a:t>
            </a:r>
          </a:p>
          <a:p>
            <a:pPr marL="285750" indent="-285750">
              <a:buFontTx/>
              <a:buChar char="-"/>
            </a:pPr>
            <a:r>
              <a:rPr lang="it-IT"/>
              <a:t>Output :  </a:t>
            </a:r>
            <a:r>
              <a:rPr lang="it-IT" err="1"/>
              <a:t>liquid</a:t>
            </a:r>
            <a:r>
              <a:rPr lang="it-IT"/>
              <a:t> </a:t>
            </a:r>
            <a:r>
              <a:rPr lang="it-IT" err="1"/>
              <a:t>level</a:t>
            </a:r>
            <a:endParaRPr lang="it-IT"/>
          </a:p>
          <a:p>
            <a:pPr marL="285750" indent="-285750">
              <a:buFontTx/>
              <a:buChar char="-"/>
            </a:pPr>
            <a:r>
              <a:rPr lang="it-IT" i="1"/>
              <a:t>Sea Temperature </a:t>
            </a:r>
            <a:r>
              <a:rPr lang="it-IT"/>
              <a:t>= 15 [°C]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B3618-056B-7E2F-75ED-6133140B8C37}"/>
              </a:ext>
            </a:extLst>
          </p:cNvPr>
          <p:cNvSpPr txBox="1"/>
          <p:nvPr/>
        </p:nvSpPr>
        <p:spPr>
          <a:xfrm>
            <a:off x="695322" y="4378906"/>
            <a:ext cx="4124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>
                <a:solidFill>
                  <a:srgbClr val="65829B"/>
                </a:solidFill>
              </a:rPr>
              <a:t>PUMP</a:t>
            </a:r>
            <a:r>
              <a:rPr lang="it-IT"/>
              <a:t> </a:t>
            </a:r>
          </a:p>
          <a:p>
            <a:pPr marL="285750" indent="-285750">
              <a:buFontTx/>
              <a:buChar char="-"/>
            </a:pPr>
            <a:r>
              <a:rPr lang="it-IT"/>
              <a:t>IDEAL </a:t>
            </a:r>
            <a:r>
              <a:rPr lang="it-IT" err="1"/>
              <a:t>mechanical</a:t>
            </a:r>
            <a:r>
              <a:rPr lang="it-IT"/>
              <a:t> energy source</a:t>
            </a:r>
          </a:p>
          <a:p>
            <a:pPr marL="285750" indent="-285750">
              <a:buFontTx/>
              <a:buChar char="-"/>
            </a:pPr>
            <a:r>
              <a:rPr lang="it-IT"/>
              <a:t>Input : </a:t>
            </a:r>
            <a:r>
              <a:rPr lang="it-IT" err="1"/>
              <a:t>saturated</a:t>
            </a:r>
            <a:r>
              <a:rPr lang="it-IT"/>
              <a:t> </a:t>
            </a:r>
            <a:r>
              <a:rPr lang="it-IT" err="1"/>
              <a:t>liquid</a:t>
            </a:r>
            <a:r>
              <a:rPr lang="it-IT"/>
              <a:t> from </a:t>
            </a:r>
            <a:r>
              <a:rPr lang="it-IT" err="1"/>
              <a:t>condenser</a:t>
            </a:r>
            <a:r>
              <a:rPr lang="it-IT"/>
              <a:t> </a:t>
            </a:r>
          </a:p>
          <a:p>
            <a:pPr marL="285750" indent="-285750">
              <a:buFontTx/>
              <a:buChar char="-"/>
            </a:pPr>
            <a:r>
              <a:rPr lang="it-IT"/>
              <a:t>Input : mass </a:t>
            </a:r>
            <a:r>
              <a:rPr lang="it-IT" err="1"/>
              <a:t>flowrate</a:t>
            </a:r>
            <a:r>
              <a:rPr lang="it-IT"/>
              <a:t> from PI controller</a:t>
            </a:r>
          </a:p>
          <a:p>
            <a:pPr marL="285750" indent="-285750">
              <a:buFontTx/>
              <a:buChar char="-"/>
            </a:pP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01857-3D0F-AE0F-5075-1649CE7A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207" y="1110633"/>
            <a:ext cx="5165082" cy="507525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323D45-4FAB-6899-CAAF-33CA0EF1CA93}"/>
              </a:ext>
            </a:extLst>
          </p:cNvPr>
          <p:cNvSpPr txBox="1"/>
          <p:nvPr/>
        </p:nvSpPr>
        <p:spPr>
          <a:xfrm>
            <a:off x="11442915" y="36162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3613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B81B-2014-09DA-8C4D-5E4E0CAB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Simscape</a:t>
            </a:r>
            <a:r>
              <a:rPr lang="it-IT"/>
              <a:t> </a:t>
            </a:r>
            <a:r>
              <a:rPr lang="it-IT" err="1"/>
              <a:t>components</a:t>
            </a:r>
            <a:r>
              <a:rPr lang="it-IT"/>
              <a:t> 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FD9FE-939F-04F9-95E9-44019D99C47C}"/>
              </a:ext>
            </a:extLst>
          </p:cNvPr>
          <p:cNvSpPr txBox="1"/>
          <p:nvPr/>
        </p:nvSpPr>
        <p:spPr>
          <a:xfrm>
            <a:off x="1475464" y="1095312"/>
            <a:ext cx="90389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>
                <a:solidFill>
                  <a:srgbClr val="65829B"/>
                </a:solidFill>
              </a:rPr>
              <a:t>PI</a:t>
            </a:r>
            <a:r>
              <a:rPr lang="it-IT"/>
              <a:t> </a:t>
            </a:r>
            <a:r>
              <a:rPr lang="it-IT">
                <a:solidFill>
                  <a:srgbClr val="65829B"/>
                </a:solidFill>
              </a:rPr>
              <a:t>CONTROLLERS</a:t>
            </a:r>
            <a:r>
              <a:rPr lang="it-IT"/>
              <a:t> </a:t>
            </a:r>
          </a:p>
          <a:p>
            <a:pPr marL="342900" indent="-342900">
              <a:buAutoNum type="arabicParenBoth"/>
            </a:pPr>
            <a:r>
              <a:rPr lang="it-IT" err="1"/>
              <a:t>Restriction</a:t>
            </a:r>
            <a:r>
              <a:rPr lang="it-IT"/>
              <a:t> area of the control Valve      </a:t>
            </a:r>
            <a:r>
              <a:rPr lang="it-IT" err="1"/>
              <a:t>regulation</a:t>
            </a:r>
            <a:r>
              <a:rPr lang="it-IT"/>
              <a:t> to </a:t>
            </a:r>
            <a:r>
              <a:rPr lang="it-IT" err="1"/>
              <a:t>satisfy</a:t>
            </a:r>
            <a:r>
              <a:rPr lang="it-IT"/>
              <a:t> power demand </a:t>
            </a:r>
          </a:p>
          <a:p>
            <a:pPr marL="342900" indent="-342900">
              <a:buAutoNum type="arabicParenBoth"/>
            </a:pPr>
            <a:endParaRPr lang="it-IT"/>
          </a:p>
          <a:p>
            <a:pPr marL="342900" indent="-342900">
              <a:buAutoNum type="arabicParenBoth"/>
            </a:pPr>
            <a:endParaRPr lang="it-IT"/>
          </a:p>
          <a:p>
            <a:pPr marL="342900" indent="-342900">
              <a:buAutoNum type="arabicParenBoth"/>
            </a:pPr>
            <a:endParaRPr lang="it-IT"/>
          </a:p>
          <a:p>
            <a:pPr marL="342900" indent="-342900">
              <a:buAutoNum type="arabicParenBoth"/>
            </a:pPr>
            <a:endParaRPr lang="it-IT"/>
          </a:p>
          <a:p>
            <a:endParaRPr lang="it-IT"/>
          </a:p>
          <a:p>
            <a:endParaRPr lang="it-IT"/>
          </a:p>
          <a:p>
            <a:r>
              <a:rPr lang="it-IT"/>
              <a:t>(2) Mass </a:t>
            </a:r>
            <a:r>
              <a:rPr lang="it-IT" err="1"/>
              <a:t>flowrate</a:t>
            </a:r>
            <a:r>
              <a:rPr lang="it-IT"/>
              <a:t> to the pump       </a:t>
            </a:r>
            <a:r>
              <a:rPr lang="it-IT" err="1"/>
              <a:t>regulation</a:t>
            </a:r>
            <a:r>
              <a:rPr lang="it-IT"/>
              <a:t> </a:t>
            </a:r>
            <a:r>
              <a:rPr lang="it-IT" err="1"/>
              <a:t>according</a:t>
            </a:r>
            <a:r>
              <a:rPr lang="it-IT"/>
              <a:t> to the </a:t>
            </a:r>
            <a:r>
              <a:rPr lang="it-IT" err="1"/>
              <a:t>liquid</a:t>
            </a:r>
            <a:r>
              <a:rPr lang="it-IT"/>
              <a:t> </a:t>
            </a:r>
            <a:r>
              <a:rPr lang="it-IT" err="1"/>
              <a:t>level</a:t>
            </a:r>
            <a:r>
              <a:rPr lang="it-IT"/>
              <a:t> in the boiler </a:t>
            </a:r>
          </a:p>
          <a:p>
            <a:pPr marL="285750" indent="-285750">
              <a:buFontTx/>
              <a:buChar char="-"/>
            </a:pPr>
            <a:endParaRPr lang="it-IT" i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B3618-056B-7E2F-75ED-6133140B8C37}"/>
              </a:ext>
            </a:extLst>
          </p:cNvPr>
          <p:cNvSpPr txBox="1"/>
          <p:nvPr/>
        </p:nvSpPr>
        <p:spPr>
          <a:xfrm>
            <a:off x="1475464" y="5390598"/>
            <a:ext cx="5774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>
                <a:solidFill>
                  <a:srgbClr val="65829B"/>
                </a:solidFill>
              </a:rPr>
              <a:t>SENSORS</a:t>
            </a:r>
            <a:r>
              <a:rPr lang="it-IT"/>
              <a:t> </a:t>
            </a:r>
          </a:p>
          <a:p>
            <a:r>
              <a:rPr lang="it-IT"/>
              <a:t>- </a:t>
            </a:r>
            <a:r>
              <a:rPr lang="it-IT" err="1"/>
              <a:t>Sensors</a:t>
            </a:r>
            <a:r>
              <a:rPr lang="it-IT"/>
              <a:t> </a:t>
            </a:r>
            <a:r>
              <a:rPr lang="it-IT" err="1"/>
              <a:t>chosen</a:t>
            </a:r>
            <a:r>
              <a:rPr lang="it-IT"/>
              <a:t> </a:t>
            </a:r>
            <a:r>
              <a:rPr lang="it-IT" err="1"/>
              <a:t>according</a:t>
            </a:r>
            <a:r>
              <a:rPr lang="it-IT"/>
              <a:t> to </a:t>
            </a:r>
            <a:r>
              <a:rPr lang="it-IT" err="1"/>
              <a:t>damage</a:t>
            </a:r>
            <a:r>
              <a:rPr lang="it-IT"/>
              <a:t> </a:t>
            </a:r>
            <a:r>
              <a:rPr lang="it-IT" i="1"/>
              <a:t>(to be </a:t>
            </a:r>
            <a:r>
              <a:rPr lang="it-IT" i="1" err="1"/>
              <a:t>continued</a:t>
            </a:r>
            <a:r>
              <a:rPr lang="it-IT" i="1"/>
              <a:t>…)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E591A-113C-DB25-0EAE-6622EAF94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74"/>
          <a:stretch/>
        </p:blipFill>
        <p:spPr>
          <a:xfrm>
            <a:off x="1475464" y="3729612"/>
            <a:ext cx="6314412" cy="1323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E91D5C-BA2A-6A27-6CE6-1B5E49114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48"/>
          <a:stretch/>
        </p:blipFill>
        <p:spPr>
          <a:xfrm>
            <a:off x="1802572" y="1809991"/>
            <a:ext cx="6314412" cy="120032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4788FA-CB2F-CB1D-E6DA-5C6FD6672885}"/>
              </a:ext>
            </a:extLst>
          </p:cNvPr>
          <p:cNvCxnSpPr>
            <a:cxnSpLocks/>
          </p:cNvCxnSpPr>
          <p:nvPr/>
        </p:nvCxnSpPr>
        <p:spPr>
          <a:xfrm>
            <a:off x="5294268" y="1562580"/>
            <a:ext cx="208345" cy="0"/>
          </a:xfrm>
          <a:prstGeom prst="straightConnector1">
            <a:avLst/>
          </a:prstGeom>
          <a:ln>
            <a:solidFill>
              <a:srgbClr val="6582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E716-8FEC-50A2-FA33-7142046C636A}"/>
              </a:ext>
            </a:extLst>
          </p:cNvPr>
          <p:cNvCxnSpPr>
            <a:cxnSpLocks/>
          </p:cNvCxnSpPr>
          <p:nvPr/>
        </p:nvCxnSpPr>
        <p:spPr>
          <a:xfrm>
            <a:off x="4462820" y="3485905"/>
            <a:ext cx="208345" cy="0"/>
          </a:xfrm>
          <a:prstGeom prst="straightConnector1">
            <a:avLst/>
          </a:prstGeom>
          <a:ln>
            <a:solidFill>
              <a:srgbClr val="6582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21">
            <a:extLst>
              <a:ext uri="{FF2B5EF4-FFF2-40B4-BE49-F238E27FC236}">
                <a16:creationId xmlns:a16="http://schemas.microsoft.com/office/drawing/2014/main" id="{FB0315E8-0D6C-944A-4A1E-A293FE57A2B9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Propulsion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Model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it-IT" i="1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62EEC7-AC51-E5A2-F6CC-7976472A9DC4}"/>
              </a:ext>
            </a:extLst>
          </p:cNvPr>
          <p:cNvSpPr txBox="1"/>
          <p:nvPr/>
        </p:nvSpPr>
        <p:spPr>
          <a:xfrm>
            <a:off x="11442915" y="36162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9493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B81B-2014-09DA-8C4D-5E4E0CAB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Rankine </a:t>
            </a:r>
            <a:r>
              <a:rPr lang="it-IT" err="1"/>
              <a:t>cycle</a:t>
            </a:r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1D7266-41BA-1705-45C5-65E1B943B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5" b="2446"/>
          <a:stretch/>
        </p:blipFill>
        <p:spPr>
          <a:xfrm>
            <a:off x="5078568" y="1162697"/>
            <a:ext cx="6039173" cy="50083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3306B9-2F48-162E-94A2-46A81857730D}"/>
              </a:ext>
            </a:extLst>
          </p:cNvPr>
          <p:cNvSpPr txBox="1"/>
          <p:nvPr/>
        </p:nvSpPr>
        <p:spPr>
          <a:xfrm>
            <a:off x="543243" y="3019452"/>
            <a:ext cx="4196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/>
              <a:t>x</a:t>
            </a:r>
            <a:r>
              <a:rPr lang="en-GB"/>
              <a:t> = 73.79 %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err="1"/>
              <a:t>mdot_nominal</a:t>
            </a:r>
            <a:r>
              <a:rPr lang="en-GB" i="1"/>
              <a:t> </a:t>
            </a:r>
            <a:r>
              <a:rPr lang="en-GB"/>
              <a:t>= 41.022 [kg/s]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input thermal power = 100 [</a:t>
            </a:r>
            <a:r>
              <a:rPr lang="en-GB" err="1"/>
              <a:t>MWth</a:t>
            </a:r>
            <a:r>
              <a:rPr lang="en-GB"/>
              <a:t>]</a:t>
            </a:r>
          </a:p>
        </p:txBody>
      </p:sp>
      <p:sp>
        <p:nvSpPr>
          <p:cNvPr id="9" name="CasellaDiTesto 21">
            <a:extLst>
              <a:ext uri="{FF2B5EF4-FFF2-40B4-BE49-F238E27FC236}">
                <a16:creationId xmlns:a16="http://schemas.microsoft.com/office/drawing/2014/main" id="{75C7F70B-FEEC-4A83-63A1-D1D705CDBF0A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Propulsion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Model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it-IT" i="1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DA6C45-F23C-A8BD-D470-159786A780B5}"/>
              </a:ext>
            </a:extLst>
          </p:cNvPr>
          <p:cNvSpPr txBox="1"/>
          <p:nvPr/>
        </p:nvSpPr>
        <p:spPr>
          <a:xfrm>
            <a:off x="11442915" y="98156"/>
            <a:ext cx="46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3686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05B82-A0B1-4C6B-8AA1-1D9003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Maintenance operations: the port model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18131C-239A-99B1-6F7D-5488D17D9E60}"/>
              </a:ext>
            </a:extLst>
          </p:cNvPr>
          <p:cNvSpPr/>
          <p:nvPr/>
        </p:nvSpPr>
        <p:spPr>
          <a:xfrm>
            <a:off x="9643117" y="5608732"/>
            <a:ext cx="1592580" cy="427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6EC19A-8A16-0CBD-E8E1-02ADAD32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9" y="1764695"/>
            <a:ext cx="7660158" cy="341084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63F761-63CE-1367-4500-3E03BE6A08A8}"/>
              </a:ext>
            </a:extLst>
          </p:cNvPr>
          <p:cNvSpPr txBox="1"/>
          <p:nvPr/>
        </p:nvSpPr>
        <p:spPr>
          <a:xfrm>
            <a:off x="7929965" y="1166842"/>
            <a:ext cx="40037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Failure repair </a:t>
            </a:r>
            <a:r>
              <a:rPr lang="en-GB">
                <a:sym typeface="Wingdings" panose="05000000000000000000" pitchFamily="2" charset="2"/>
              </a:rPr>
              <a:t> </a:t>
            </a:r>
            <a:r>
              <a:rPr lang="en-GB"/>
              <a:t>Maintenance area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Port flow mapping: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Maintenance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Warehouses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Waiting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Load/unload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Workers behaviour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Performance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Cost analysis</a:t>
            </a:r>
          </a:p>
        </p:txBody>
      </p:sp>
      <p:sp>
        <p:nvSpPr>
          <p:cNvPr id="10" name="CasellaDiTesto 21">
            <a:extLst>
              <a:ext uri="{FF2B5EF4-FFF2-40B4-BE49-F238E27FC236}">
                <a16:creationId xmlns:a16="http://schemas.microsoft.com/office/drawing/2014/main" id="{E5CA053E-212E-2802-7442-3DDB13E2C47F}"/>
              </a:ext>
            </a:extLst>
          </p:cNvPr>
          <p:cNvSpPr txBox="1"/>
          <p:nvPr/>
        </p:nvSpPr>
        <p:spPr>
          <a:xfrm>
            <a:off x="5352082" y="6338806"/>
            <a:ext cx="654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>
                    <a:lumMod val="65000"/>
                  </a:schemeClr>
                </a:solidFill>
              </a:rPr>
              <a:t>Problem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Propulsion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it-IT" b="1" i="1">
                <a:solidFill>
                  <a:schemeClr val="bg1"/>
                </a:solidFill>
                <a:sym typeface="Wingdings" panose="05000000000000000000" pitchFamily="2" charset="2"/>
              </a:rPr>
              <a:t>Model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it-IT" i="1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Damages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</a:t>
            </a:r>
            <a:r>
              <a:rPr lang="it-IT" i="1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i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Port model  Results</a:t>
            </a:r>
            <a:endParaRPr lang="it-IT" i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09732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" id="{0A947E7C-019C-42AC-8C10-A9165BF87437}" vid="{1B762ADF-D9B6-4DE7-8662-1015F701571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" id="{0A947E7C-019C-42AC-8C10-A9165BF87437}" vid="{1B762ADF-D9B6-4DE7-8662-1015F7015719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2847</Words>
  <Application>Microsoft Office PowerPoint</Application>
  <PresentationFormat>Widescreen</PresentationFormat>
  <Paragraphs>619</Paragraphs>
  <Slides>45</Slides>
  <Notes>20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(Corpo)</vt:lpstr>
      <vt:lpstr>Calibri Light</vt:lpstr>
      <vt:lpstr>Cambria Math</vt:lpstr>
      <vt:lpstr>Roboto</vt:lpstr>
      <vt:lpstr>Times New Roman</vt:lpstr>
      <vt:lpstr>Wingdings</vt:lpstr>
      <vt:lpstr>1_Tema di Office</vt:lpstr>
      <vt:lpstr>Tema di Office</vt:lpstr>
      <vt:lpstr>Presentazione standard di PowerPoint</vt:lpstr>
      <vt:lpstr>The problem</vt:lpstr>
      <vt:lpstr>The Model </vt:lpstr>
      <vt:lpstr>Simscape components </vt:lpstr>
      <vt:lpstr>Simscape components </vt:lpstr>
      <vt:lpstr>Simscape components </vt:lpstr>
      <vt:lpstr>Simscape components </vt:lpstr>
      <vt:lpstr>Rankine cycle</vt:lpstr>
      <vt:lpstr>Maintenance operations: the port model</vt:lpstr>
      <vt:lpstr>Damage 1: Valve</vt:lpstr>
      <vt:lpstr>Damage 1: Valve 1ST MODEL</vt:lpstr>
      <vt:lpstr>Damage 1: Valve 1ST MODEL</vt:lpstr>
      <vt:lpstr>Damage 1: Valve 1ST MODEL</vt:lpstr>
      <vt:lpstr>Damage 1: Valve 1ST MODEL</vt:lpstr>
      <vt:lpstr>Damage 1: Valve 2ND MODEL</vt:lpstr>
      <vt:lpstr>Damage 1: Valve 2ND MODEL</vt:lpstr>
      <vt:lpstr>Damage 1: Valve 2ND MODEL</vt:lpstr>
      <vt:lpstr>Damage 1: Valve 2ND MODEL</vt:lpstr>
      <vt:lpstr>Damage 2: Bearing</vt:lpstr>
      <vt:lpstr>Damage 2: Bearing</vt:lpstr>
      <vt:lpstr>Damage 2: Bearing</vt:lpstr>
      <vt:lpstr>Damage 2: Bearing</vt:lpstr>
      <vt:lpstr>Damage 2: Bearing</vt:lpstr>
      <vt:lpstr>Damage 2: Bearing</vt:lpstr>
      <vt:lpstr>Damage 3: Crack propagation due to pressure fluctuation  </vt:lpstr>
      <vt:lpstr>Damage 3: Crack propagation due to pressure fluctuation  </vt:lpstr>
      <vt:lpstr>Damage 3: Crack propagation due to pressure fluctuation  </vt:lpstr>
      <vt:lpstr>Damage 3: Crack propagation due to pressure fluctuation  </vt:lpstr>
      <vt:lpstr>Damage 3: Crack propagation due to pressure fluctuation  </vt:lpstr>
      <vt:lpstr>Damage 3: Crack propagation due to pressure fluctuation  </vt:lpstr>
      <vt:lpstr>Maintenance activity: the reference framework</vt:lpstr>
      <vt:lpstr>Maintenance activity: the problem</vt:lpstr>
      <vt:lpstr>Maintenance activity: the general model</vt:lpstr>
      <vt:lpstr>Maintenance activity: Focus</vt:lpstr>
      <vt:lpstr>Maintenance activity: Focus</vt:lpstr>
      <vt:lpstr>Maintenance activity: Focus</vt:lpstr>
      <vt:lpstr>Maintenance activity: Focus</vt:lpstr>
      <vt:lpstr>Maintenance activity: Performance and cost analysis</vt:lpstr>
      <vt:lpstr>Maintenance activity: Total repair cycles</vt:lpstr>
      <vt:lpstr>Maintenance activity: Total repair cycles</vt:lpstr>
      <vt:lpstr>Maintenance activity: Total repair cycles</vt:lpstr>
      <vt:lpstr>Maintenance activity: Total repair cycles</vt:lpstr>
      <vt:lpstr>Maintenance activity: Total repair cycles</vt:lpstr>
      <vt:lpstr>Possible improvements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MEASUREMENT TECHNIQUES</dc:title>
  <dc:creator>Giuseppe Lucenti</dc:creator>
  <cp:lastModifiedBy>Davide Portello</cp:lastModifiedBy>
  <cp:revision>2</cp:revision>
  <dcterms:created xsi:type="dcterms:W3CDTF">2021-12-16T09:22:52Z</dcterms:created>
  <dcterms:modified xsi:type="dcterms:W3CDTF">2022-12-30T22:29:49Z</dcterms:modified>
</cp:coreProperties>
</file>